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2" r:id="rId2"/>
    <p:sldId id="256" r:id="rId3"/>
    <p:sldId id="259" r:id="rId4"/>
    <p:sldId id="260" r:id="rId5"/>
    <p:sldId id="261"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026" autoAdjust="0"/>
    <p:restoredTop sz="94660"/>
  </p:normalViewPr>
  <p:slideViewPr>
    <p:cSldViewPr snapToGrid="0">
      <p:cViewPr varScale="1">
        <p:scale>
          <a:sx n="65" d="100"/>
          <a:sy n="65" d="100"/>
        </p:scale>
        <p:origin x="66" y="3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4998432-26ED-44D9-95A1-D6D3B6CB7C1F}" type="datetimeFigureOut">
              <a:rPr lang="en-US" smtClean="0"/>
              <a:t>6/9/2017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0286B6-56A3-4316-BEBE-02974F000D25}" type="slidenum">
              <a:rPr lang="en-US" smtClean="0"/>
              <a:t>‹#›</a:t>
            </a:fld>
            <a:endParaRPr lang="en-US"/>
          </a:p>
        </p:txBody>
      </p:sp>
    </p:spTree>
    <p:extLst>
      <p:ext uri="{BB962C8B-B14F-4D97-AF65-F5344CB8AC3E}">
        <p14:creationId xmlns:p14="http://schemas.microsoft.com/office/powerpoint/2010/main" val="40894693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4998432-26ED-44D9-95A1-D6D3B6CB7C1F}" type="datetimeFigureOut">
              <a:rPr lang="en-US" smtClean="0"/>
              <a:t>6/9/2017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0286B6-56A3-4316-BEBE-02974F000D25}" type="slidenum">
              <a:rPr lang="en-US" smtClean="0"/>
              <a:t>‹#›</a:t>
            </a:fld>
            <a:endParaRPr lang="en-US"/>
          </a:p>
        </p:txBody>
      </p:sp>
    </p:spTree>
    <p:extLst>
      <p:ext uri="{BB962C8B-B14F-4D97-AF65-F5344CB8AC3E}">
        <p14:creationId xmlns:p14="http://schemas.microsoft.com/office/powerpoint/2010/main" val="15312007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4998432-26ED-44D9-95A1-D6D3B6CB7C1F}" type="datetimeFigureOut">
              <a:rPr lang="en-US" smtClean="0"/>
              <a:t>6/9/2017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0286B6-56A3-4316-BEBE-02974F000D25}" type="slidenum">
              <a:rPr lang="en-US" smtClean="0"/>
              <a:t>‹#›</a:t>
            </a:fld>
            <a:endParaRPr lang="en-US"/>
          </a:p>
        </p:txBody>
      </p:sp>
    </p:spTree>
    <p:extLst>
      <p:ext uri="{BB962C8B-B14F-4D97-AF65-F5344CB8AC3E}">
        <p14:creationId xmlns:p14="http://schemas.microsoft.com/office/powerpoint/2010/main" val="15922129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4998432-26ED-44D9-95A1-D6D3B6CB7C1F}" type="datetimeFigureOut">
              <a:rPr lang="en-US" smtClean="0"/>
              <a:t>6/9/2017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0286B6-56A3-4316-BEBE-02974F000D25}" type="slidenum">
              <a:rPr lang="en-US" smtClean="0"/>
              <a:t>‹#›</a:t>
            </a:fld>
            <a:endParaRPr lang="en-US"/>
          </a:p>
        </p:txBody>
      </p:sp>
    </p:spTree>
    <p:extLst>
      <p:ext uri="{BB962C8B-B14F-4D97-AF65-F5344CB8AC3E}">
        <p14:creationId xmlns:p14="http://schemas.microsoft.com/office/powerpoint/2010/main" val="25493771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4998432-26ED-44D9-95A1-D6D3B6CB7C1F}" type="datetimeFigureOut">
              <a:rPr lang="en-US" smtClean="0"/>
              <a:t>6/9/2017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0286B6-56A3-4316-BEBE-02974F000D25}" type="slidenum">
              <a:rPr lang="en-US" smtClean="0"/>
              <a:t>‹#›</a:t>
            </a:fld>
            <a:endParaRPr lang="en-US"/>
          </a:p>
        </p:txBody>
      </p:sp>
    </p:spTree>
    <p:extLst>
      <p:ext uri="{BB962C8B-B14F-4D97-AF65-F5344CB8AC3E}">
        <p14:creationId xmlns:p14="http://schemas.microsoft.com/office/powerpoint/2010/main" val="16693336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4998432-26ED-44D9-95A1-D6D3B6CB7C1F}" type="datetimeFigureOut">
              <a:rPr lang="en-US" smtClean="0"/>
              <a:t>6/9/2017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0286B6-56A3-4316-BEBE-02974F000D25}" type="slidenum">
              <a:rPr lang="en-US" smtClean="0"/>
              <a:t>‹#›</a:t>
            </a:fld>
            <a:endParaRPr lang="en-US"/>
          </a:p>
        </p:txBody>
      </p:sp>
    </p:spTree>
    <p:extLst>
      <p:ext uri="{BB962C8B-B14F-4D97-AF65-F5344CB8AC3E}">
        <p14:creationId xmlns:p14="http://schemas.microsoft.com/office/powerpoint/2010/main" val="2614911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4998432-26ED-44D9-95A1-D6D3B6CB7C1F}" type="datetimeFigureOut">
              <a:rPr lang="en-US" smtClean="0"/>
              <a:t>6/9/2017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70286B6-56A3-4316-BEBE-02974F000D25}" type="slidenum">
              <a:rPr lang="en-US" smtClean="0"/>
              <a:t>‹#›</a:t>
            </a:fld>
            <a:endParaRPr lang="en-US"/>
          </a:p>
        </p:txBody>
      </p:sp>
    </p:spTree>
    <p:extLst>
      <p:ext uri="{BB962C8B-B14F-4D97-AF65-F5344CB8AC3E}">
        <p14:creationId xmlns:p14="http://schemas.microsoft.com/office/powerpoint/2010/main" val="15071445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4998432-26ED-44D9-95A1-D6D3B6CB7C1F}" type="datetimeFigureOut">
              <a:rPr lang="en-US" smtClean="0"/>
              <a:t>6/9/2017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70286B6-56A3-4316-BEBE-02974F000D25}" type="slidenum">
              <a:rPr lang="en-US" smtClean="0"/>
              <a:t>‹#›</a:t>
            </a:fld>
            <a:endParaRPr lang="en-US"/>
          </a:p>
        </p:txBody>
      </p:sp>
    </p:spTree>
    <p:extLst>
      <p:ext uri="{BB962C8B-B14F-4D97-AF65-F5344CB8AC3E}">
        <p14:creationId xmlns:p14="http://schemas.microsoft.com/office/powerpoint/2010/main" val="41314904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998432-26ED-44D9-95A1-D6D3B6CB7C1F}" type="datetimeFigureOut">
              <a:rPr lang="en-US" smtClean="0"/>
              <a:t>6/9/2017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70286B6-56A3-4316-BEBE-02974F000D25}" type="slidenum">
              <a:rPr lang="en-US" smtClean="0"/>
              <a:t>‹#›</a:t>
            </a:fld>
            <a:endParaRPr lang="en-US"/>
          </a:p>
        </p:txBody>
      </p:sp>
    </p:spTree>
    <p:extLst>
      <p:ext uri="{BB962C8B-B14F-4D97-AF65-F5344CB8AC3E}">
        <p14:creationId xmlns:p14="http://schemas.microsoft.com/office/powerpoint/2010/main" val="25776650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4998432-26ED-44D9-95A1-D6D3B6CB7C1F}" type="datetimeFigureOut">
              <a:rPr lang="en-US" smtClean="0"/>
              <a:t>6/9/2017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0286B6-56A3-4316-BEBE-02974F000D25}" type="slidenum">
              <a:rPr lang="en-US" smtClean="0"/>
              <a:t>‹#›</a:t>
            </a:fld>
            <a:endParaRPr lang="en-US"/>
          </a:p>
        </p:txBody>
      </p:sp>
    </p:spTree>
    <p:extLst>
      <p:ext uri="{BB962C8B-B14F-4D97-AF65-F5344CB8AC3E}">
        <p14:creationId xmlns:p14="http://schemas.microsoft.com/office/powerpoint/2010/main" val="39720986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4998432-26ED-44D9-95A1-D6D3B6CB7C1F}" type="datetimeFigureOut">
              <a:rPr lang="en-US" smtClean="0"/>
              <a:t>6/9/2017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0286B6-56A3-4316-BEBE-02974F000D25}" type="slidenum">
              <a:rPr lang="en-US" smtClean="0"/>
              <a:t>‹#›</a:t>
            </a:fld>
            <a:endParaRPr lang="en-US"/>
          </a:p>
        </p:txBody>
      </p:sp>
    </p:spTree>
    <p:extLst>
      <p:ext uri="{BB962C8B-B14F-4D97-AF65-F5344CB8AC3E}">
        <p14:creationId xmlns:p14="http://schemas.microsoft.com/office/powerpoint/2010/main" val="34001719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ltDnDiag">
          <a:fgClr>
            <a:schemeClr val="accent2">
              <a:lumMod val="20000"/>
              <a:lumOff val="80000"/>
            </a:schemeClr>
          </a:fgClr>
          <a:bgClr>
            <a:schemeClr val="bg1"/>
          </a:bgClr>
        </a:patt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998432-26ED-44D9-95A1-D6D3B6CB7C1F}" type="datetimeFigureOut">
              <a:rPr lang="en-US" smtClean="0"/>
              <a:t>6/9/2017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0286B6-56A3-4316-BEBE-02974F000D25}" type="slidenum">
              <a:rPr lang="en-US" smtClean="0"/>
              <a:t>‹#›</a:t>
            </a:fld>
            <a:endParaRPr lang="en-US"/>
          </a:p>
        </p:txBody>
      </p:sp>
    </p:spTree>
    <p:extLst>
      <p:ext uri="{BB962C8B-B14F-4D97-AF65-F5344CB8AC3E}">
        <p14:creationId xmlns:p14="http://schemas.microsoft.com/office/powerpoint/2010/main" val="37283288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4531" y="506786"/>
            <a:ext cx="10515600" cy="1325563"/>
          </a:xfrm>
        </p:spPr>
        <p:txBody>
          <a:bodyPr>
            <a:normAutofit/>
          </a:bodyPr>
          <a:lstStyle/>
          <a:p>
            <a:r>
              <a:rPr lang="en-US" sz="2800" dirty="0" smtClean="0"/>
              <a:t>Anna --------------</a:t>
            </a:r>
            <a:endParaRPr lang="en-US" sz="2800" dirty="0"/>
          </a:p>
        </p:txBody>
      </p:sp>
      <p:sp>
        <p:nvSpPr>
          <p:cNvPr id="4" name="Rectangle 3"/>
          <p:cNvSpPr/>
          <p:nvPr/>
        </p:nvSpPr>
        <p:spPr>
          <a:xfrm>
            <a:off x="104531" y="371917"/>
            <a:ext cx="7852611" cy="923330"/>
          </a:xfrm>
          <a:prstGeom prst="rect">
            <a:avLst/>
          </a:prstGeom>
        </p:spPr>
        <p:txBody>
          <a:bodyPr wrap="square">
            <a:spAutoFit/>
          </a:bodyPr>
          <a:lstStyle/>
          <a:p>
            <a:r>
              <a:rPr lang="en-US" sz="3600" b="1" i="0" u="none" strike="noStrike" dirty="0" smtClean="0">
                <a:solidFill>
                  <a:srgbClr val="4E3B30"/>
                </a:solidFill>
                <a:effectLst/>
                <a:latin typeface="Source Sans Pro"/>
              </a:rPr>
              <a:t>INDIVIDUAL PEACE PROJECT</a:t>
            </a:r>
            <a:r>
              <a:rPr lang="en-US" b="1" dirty="0" smtClean="0">
                <a:effectLst/>
              </a:rPr>
              <a:t/>
            </a:r>
            <a:br>
              <a:rPr lang="en-US" b="1" dirty="0" smtClean="0">
                <a:effectLst/>
              </a:rPr>
            </a:br>
            <a:endParaRPr lang="en-US" b="1" dirty="0"/>
          </a:p>
        </p:txBody>
      </p:sp>
    </p:spTree>
    <p:extLst>
      <p:ext uri="{BB962C8B-B14F-4D97-AF65-F5344CB8AC3E}">
        <p14:creationId xmlns:p14="http://schemas.microsoft.com/office/powerpoint/2010/main" val="18922947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0" y="3105835"/>
            <a:ext cx="6096000" cy="646331"/>
          </a:xfrm>
          <a:prstGeom prst="rect">
            <a:avLst/>
          </a:prstGeom>
        </p:spPr>
        <p:txBody>
          <a:bodyPr>
            <a:spAutoFit/>
          </a:bodyPr>
          <a:lstStyle/>
          <a:p>
            <a:r>
              <a:rPr lang="en-US" b="0" dirty="0" smtClean="0">
                <a:effectLst/>
              </a:rPr>
              <a:t> </a:t>
            </a:r>
            <a:br>
              <a:rPr lang="en-US" b="0" dirty="0" smtClean="0">
                <a:effectLst/>
              </a:rPr>
            </a:br>
            <a:endParaRPr lang="en-US" dirty="0"/>
          </a:p>
        </p:txBody>
      </p:sp>
      <p:sp>
        <p:nvSpPr>
          <p:cNvPr id="5" name="Rectangle 4"/>
          <p:cNvSpPr/>
          <p:nvPr/>
        </p:nvSpPr>
        <p:spPr>
          <a:xfrm>
            <a:off x="3048000" y="3105835"/>
            <a:ext cx="6096000" cy="646331"/>
          </a:xfrm>
          <a:prstGeom prst="rect">
            <a:avLst/>
          </a:prstGeom>
        </p:spPr>
        <p:txBody>
          <a:bodyPr>
            <a:spAutoFit/>
          </a:bodyPr>
          <a:lstStyle/>
          <a:p>
            <a:r>
              <a:rPr lang="en-US" b="0" dirty="0" smtClean="0">
                <a:effectLst/>
              </a:rPr>
              <a:t> </a:t>
            </a:r>
            <a:br>
              <a:rPr lang="en-US" b="0" dirty="0" smtClean="0">
                <a:effectLst/>
              </a:rPr>
            </a:br>
            <a:endParaRPr lang="en-US" dirty="0"/>
          </a:p>
        </p:txBody>
      </p:sp>
      <p:sp>
        <p:nvSpPr>
          <p:cNvPr id="6" name="Rectangle 5"/>
          <p:cNvSpPr/>
          <p:nvPr/>
        </p:nvSpPr>
        <p:spPr>
          <a:xfrm>
            <a:off x="3048000" y="3105835"/>
            <a:ext cx="6096000" cy="646331"/>
          </a:xfrm>
          <a:prstGeom prst="rect">
            <a:avLst/>
          </a:prstGeom>
        </p:spPr>
        <p:txBody>
          <a:bodyPr>
            <a:spAutoFit/>
          </a:bodyPr>
          <a:lstStyle/>
          <a:p>
            <a:r>
              <a:rPr lang="en-US" b="0" dirty="0" smtClean="0">
                <a:effectLst/>
              </a:rPr>
              <a:t> </a:t>
            </a:r>
            <a:br>
              <a:rPr lang="en-US" b="0" dirty="0" smtClean="0">
                <a:effectLst/>
              </a:rPr>
            </a:br>
            <a:endParaRPr lang="en-US" dirty="0"/>
          </a:p>
        </p:txBody>
      </p:sp>
      <p:sp>
        <p:nvSpPr>
          <p:cNvPr id="7" name="Rectangle 6"/>
          <p:cNvSpPr/>
          <p:nvPr/>
        </p:nvSpPr>
        <p:spPr>
          <a:xfrm>
            <a:off x="3048000" y="3105835"/>
            <a:ext cx="6096000" cy="646331"/>
          </a:xfrm>
          <a:prstGeom prst="rect">
            <a:avLst/>
          </a:prstGeom>
        </p:spPr>
        <p:txBody>
          <a:bodyPr>
            <a:spAutoFit/>
          </a:bodyPr>
          <a:lstStyle/>
          <a:p>
            <a:r>
              <a:rPr lang="en-US" b="0" dirty="0" smtClean="0">
                <a:effectLst/>
              </a:rPr>
              <a:t> </a:t>
            </a:r>
            <a:br>
              <a:rPr lang="en-US" b="0" dirty="0" smtClean="0">
                <a:effectLst/>
              </a:rPr>
            </a:br>
            <a:endParaRPr lang="en-US" dirty="0"/>
          </a:p>
        </p:txBody>
      </p:sp>
      <p:sp>
        <p:nvSpPr>
          <p:cNvPr id="8" name="Rectangle 1"/>
          <p:cNvSpPr>
            <a:spLocks noChangeArrowheads="1"/>
          </p:cNvSpPr>
          <p:nvPr/>
        </p:nvSpPr>
        <p:spPr bwMode="auto">
          <a:xfrm>
            <a:off x="188111" y="1062881"/>
            <a:ext cx="4672647" cy="507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0" rIns="9144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tabLst/>
            </a:pPr>
            <a:r>
              <a:rPr kumimoji="0" lang="en-US" altLang="en-US" sz="2400" b="0" i="0" u="none" strike="noStrike" cap="none" normalizeH="0" baseline="0" dirty="0" smtClean="0">
                <a:ln>
                  <a:noFill/>
                </a:ln>
                <a:solidFill>
                  <a:srgbClr val="4E3B30"/>
                </a:solidFill>
                <a:effectLst/>
                <a:latin typeface="Source Sans Pro"/>
              </a:rPr>
              <a:t>This 2008 piece of graphic art inspired me through the unique</a:t>
            </a:r>
          </a:p>
          <a:p>
            <a:pPr marL="0" marR="0" lvl="0" indent="0" algn="l" defTabSz="914400" rtl="0" eaLnBrk="0" fontAlgn="base" latinLnBrk="0" hangingPunct="0">
              <a:lnSpc>
                <a:spcPct val="100000"/>
              </a:lnSpc>
              <a:spcBef>
                <a:spcPct val="0"/>
              </a:spcBef>
              <a:spcAft>
                <a:spcPct val="0"/>
              </a:spcAft>
              <a:buClrTx/>
              <a:buSzTx/>
              <a:tabLst/>
            </a:pPr>
            <a:r>
              <a:rPr kumimoji="0" lang="en-US" altLang="en-US" sz="2400" b="0" i="0" u="none" strike="noStrike" cap="none" normalizeH="0" baseline="0" dirty="0" smtClean="0">
                <a:ln>
                  <a:noFill/>
                </a:ln>
                <a:solidFill>
                  <a:srgbClr val="4E3B30"/>
                </a:solidFill>
                <a:effectLst/>
                <a:latin typeface="Source Sans Pro"/>
              </a:rPr>
              <a:t>representation of peace. While the dove is present which is</a:t>
            </a:r>
          </a:p>
          <a:p>
            <a:pPr marL="0" marR="0" lvl="0" indent="0" algn="l" defTabSz="914400" rtl="0" eaLnBrk="0" fontAlgn="base" latinLnBrk="0" hangingPunct="0">
              <a:lnSpc>
                <a:spcPct val="100000"/>
              </a:lnSpc>
              <a:spcBef>
                <a:spcPct val="0"/>
              </a:spcBef>
              <a:spcAft>
                <a:spcPct val="0"/>
              </a:spcAft>
              <a:buClrTx/>
              <a:buSzTx/>
              <a:tabLst/>
            </a:pPr>
            <a:r>
              <a:rPr kumimoji="0" lang="en-US" altLang="en-US" sz="2400" b="0" i="0" u="none" strike="noStrike" cap="none" normalizeH="0" baseline="0" dirty="0" smtClean="0">
                <a:ln>
                  <a:noFill/>
                </a:ln>
                <a:solidFill>
                  <a:srgbClr val="4E3B30"/>
                </a:solidFill>
                <a:effectLst/>
                <a:latin typeface="Source Sans Pro"/>
              </a:rPr>
              <a:t>known to represent peace, there is also an elephant. Elephants</a:t>
            </a:r>
          </a:p>
          <a:p>
            <a:pPr marL="0" marR="0" lvl="0" indent="0" algn="l" defTabSz="914400" rtl="0" eaLnBrk="0" fontAlgn="base" latinLnBrk="0" hangingPunct="0">
              <a:lnSpc>
                <a:spcPct val="100000"/>
              </a:lnSpc>
              <a:spcBef>
                <a:spcPct val="0"/>
              </a:spcBef>
              <a:spcAft>
                <a:spcPct val="0"/>
              </a:spcAft>
              <a:buClrTx/>
              <a:buSzTx/>
              <a:tabLst/>
            </a:pPr>
            <a:r>
              <a:rPr kumimoji="0" lang="en-US" altLang="en-US" sz="2400" b="0" i="0" u="none" strike="noStrike" cap="none" normalizeH="0" baseline="0" dirty="0" smtClean="0">
                <a:ln>
                  <a:noFill/>
                </a:ln>
                <a:solidFill>
                  <a:srgbClr val="4E3B30"/>
                </a:solidFill>
                <a:effectLst/>
                <a:latin typeface="Source Sans Pro"/>
              </a:rPr>
              <a:t>are known to be dangerous at times but in this situation, holding a flower, it is peaceful. The flower is also a mandala, a spiritual and religious symbol often used in artworks regarding peace. </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pic>
        <p:nvPicPr>
          <p:cNvPr id="9" name="Picture 2" descr="Image result for peace art"/>
          <p:cNvPicPr>
            <a:picLocks noChangeAspect="1" noChangeArrowheads="1"/>
          </p:cNvPicPr>
          <p:nvPr/>
        </p:nvPicPr>
        <p:blipFill>
          <a:blip r:embed="rId2" cstate="print"/>
          <a:srcRect/>
          <a:stretch>
            <a:fillRect/>
          </a:stretch>
        </p:blipFill>
        <p:spPr bwMode="auto">
          <a:xfrm>
            <a:off x="5534909" y="317373"/>
            <a:ext cx="4607711" cy="6178523"/>
          </a:xfrm>
          <a:prstGeom prst="rect">
            <a:avLst/>
          </a:prstGeom>
          <a:noFill/>
        </p:spPr>
      </p:pic>
      <p:sp>
        <p:nvSpPr>
          <p:cNvPr id="10" name="Rectangle 9"/>
          <p:cNvSpPr/>
          <p:nvPr/>
        </p:nvSpPr>
        <p:spPr>
          <a:xfrm>
            <a:off x="6529803" y="6233564"/>
            <a:ext cx="2699393" cy="646331"/>
          </a:xfrm>
          <a:prstGeom prst="rect">
            <a:avLst/>
          </a:prstGeom>
        </p:spPr>
        <p:txBody>
          <a:bodyPr wrap="none">
            <a:spAutoFit/>
          </a:bodyPr>
          <a:lstStyle/>
          <a:p>
            <a:r>
              <a:rPr lang="en-US" dirty="0" smtClean="0"/>
              <a:t>“Peace”  by Shepard </a:t>
            </a:r>
            <a:r>
              <a:rPr lang="en-US" dirty="0" err="1" smtClean="0"/>
              <a:t>Fairey</a:t>
            </a:r>
            <a:endParaRPr lang="en-US" dirty="0" smtClean="0"/>
          </a:p>
          <a:p>
            <a:endParaRPr lang="en-US" dirty="0"/>
          </a:p>
        </p:txBody>
      </p:sp>
    </p:spTree>
    <p:extLst>
      <p:ext uri="{BB962C8B-B14F-4D97-AF65-F5344CB8AC3E}">
        <p14:creationId xmlns:p14="http://schemas.microsoft.com/office/powerpoint/2010/main" val="4444873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0" y="3105835"/>
            <a:ext cx="6096000" cy="646331"/>
          </a:xfrm>
          <a:prstGeom prst="rect">
            <a:avLst/>
          </a:prstGeom>
        </p:spPr>
        <p:txBody>
          <a:bodyPr>
            <a:spAutoFit/>
          </a:bodyPr>
          <a:lstStyle/>
          <a:p>
            <a:r>
              <a:rPr lang="en-US" b="0" dirty="0" smtClean="0">
                <a:effectLst/>
              </a:rPr>
              <a:t> </a:t>
            </a:r>
            <a:br>
              <a:rPr lang="en-US" b="0" dirty="0" smtClean="0">
                <a:effectLst/>
              </a:rPr>
            </a:br>
            <a:endParaRPr lang="en-US" dirty="0"/>
          </a:p>
        </p:txBody>
      </p:sp>
      <p:sp>
        <p:nvSpPr>
          <p:cNvPr id="3" name="Rectangle 2"/>
          <p:cNvSpPr/>
          <p:nvPr/>
        </p:nvSpPr>
        <p:spPr>
          <a:xfrm>
            <a:off x="2590799" y="218256"/>
            <a:ext cx="7491664" cy="800219"/>
          </a:xfrm>
          <a:prstGeom prst="rect">
            <a:avLst/>
          </a:prstGeom>
        </p:spPr>
        <p:txBody>
          <a:bodyPr wrap="square">
            <a:spAutoFit/>
          </a:bodyPr>
          <a:lstStyle/>
          <a:p>
            <a:r>
              <a:rPr lang="en-US" sz="2800" b="0" i="0" u="none" strike="noStrike" dirty="0" smtClean="0">
                <a:solidFill>
                  <a:srgbClr val="4E3B30"/>
                </a:solidFill>
                <a:effectLst/>
                <a:latin typeface="Source Sans Pro"/>
              </a:rPr>
              <a:t>  “NOONTIME WALK” BY ANNA  ------------</a:t>
            </a:r>
            <a:r>
              <a:rPr lang="en-US" b="0" dirty="0" smtClean="0">
                <a:effectLst/>
              </a:rPr>
              <a:t/>
            </a:r>
            <a:br>
              <a:rPr lang="en-US" b="0" dirty="0" smtClean="0">
                <a:effectLst/>
              </a:rPr>
            </a:b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22094" y="1018475"/>
            <a:ext cx="7325415" cy="5323399"/>
          </a:xfrm>
          <a:prstGeom prst="rect">
            <a:avLst/>
          </a:prstGeom>
        </p:spPr>
      </p:pic>
    </p:spTree>
    <p:extLst>
      <p:ext uri="{BB962C8B-B14F-4D97-AF65-F5344CB8AC3E}">
        <p14:creationId xmlns:p14="http://schemas.microsoft.com/office/powerpoint/2010/main" val="18975702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8705" y="1522762"/>
            <a:ext cx="10908631" cy="6124754"/>
          </a:xfrm>
          <a:prstGeom prst="rect">
            <a:avLst/>
          </a:prstGeom>
        </p:spPr>
        <p:txBody>
          <a:bodyPr wrap="square">
            <a:spAutoFit/>
          </a:bodyPr>
          <a:lstStyle/>
          <a:p>
            <a:pPr algn="just"/>
            <a:r>
              <a:rPr lang="en-US" sz="2800" b="0" i="0" u="none" strike="noStrike" dirty="0" smtClean="0">
                <a:solidFill>
                  <a:srgbClr val="4E3B30"/>
                </a:solidFill>
                <a:effectLst/>
                <a:latin typeface="Source Sans Pro"/>
              </a:rPr>
              <a:t>I used water color to paint the two elephants and the ground in a geometric pattern. Behind the smaller, younger elephant is a mandala drawn in fine tip black pen.  I wanted to convey that there are multiple types of peace. There is the older, mature peace represented in the cooler darker colors of the mother elephant that comes with age and experience. There is also the unrestrained peace of the elephant splashing in the mud shown through bright colors. This peace comes from the knowledge that, just as the baby as his trunk wrapped around his mother’s tail, we all have something we can rely on. The mandala shows that peace starts even at an early age as it bursts out from the baby elephant like rays from the sun.</a:t>
            </a:r>
            <a:endParaRPr lang="en-US" sz="2800" b="0" dirty="0" smtClean="0">
              <a:effectLst/>
            </a:endParaRPr>
          </a:p>
          <a:p>
            <a:r>
              <a:rPr lang="en-US" sz="2800" b="0" dirty="0" smtClean="0">
                <a:effectLst/>
              </a:rPr>
              <a:t/>
            </a:r>
            <a:br>
              <a:rPr lang="en-US" sz="2800" b="0" dirty="0" smtClean="0">
                <a:effectLst/>
              </a:rPr>
            </a:br>
            <a:endParaRPr lang="en-US" sz="2800" dirty="0"/>
          </a:p>
        </p:txBody>
      </p:sp>
      <p:sp>
        <p:nvSpPr>
          <p:cNvPr id="3" name="Rectangle 2"/>
          <p:cNvSpPr/>
          <p:nvPr/>
        </p:nvSpPr>
        <p:spPr>
          <a:xfrm>
            <a:off x="3769895" y="640555"/>
            <a:ext cx="6096000" cy="1138773"/>
          </a:xfrm>
          <a:prstGeom prst="rect">
            <a:avLst/>
          </a:prstGeom>
        </p:spPr>
        <p:txBody>
          <a:bodyPr>
            <a:spAutoFit/>
          </a:bodyPr>
          <a:lstStyle/>
          <a:p>
            <a:r>
              <a:rPr lang="en-US" sz="3200" b="0" i="0" u="none" strike="noStrike" dirty="0" smtClean="0">
                <a:solidFill>
                  <a:srgbClr val="4E3B30"/>
                </a:solidFill>
                <a:effectLst/>
                <a:latin typeface="Source Sans Pro"/>
              </a:rPr>
              <a:t>“NOONTIME WALK”</a:t>
            </a:r>
            <a:endParaRPr lang="en-US" sz="3200" b="0" dirty="0" smtClean="0">
              <a:effectLst/>
            </a:endParaRPr>
          </a:p>
          <a:p>
            <a:r>
              <a:rPr lang="en-US" b="0" dirty="0" smtClean="0">
                <a:effectLst/>
              </a:rPr>
              <a:t/>
            </a:r>
            <a:br>
              <a:rPr lang="en-US" b="0" dirty="0" smtClean="0">
                <a:effectLst/>
              </a:rPr>
            </a:br>
            <a:endParaRPr lang="en-US" dirty="0"/>
          </a:p>
        </p:txBody>
      </p:sp>
    </p:spTree>
    <p:extLst>
      <p:ext uri="{BB962C8B-B14F-4D97-AF65-F5344CB8AC3E}">
        <p14:creationId xmlns:p14="http://schemas.microsoft.com/office/powerpoint/2010/main" val="23718766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890336" y="1893695"/>
            <a:ext cx="10674910" cy="4893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0" rIns="9144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tabLst/>
            </a:pPr>
            <a:r>
              <a:rPr kumimoji="0" lang="en-US" altLang="en-US" sz="3600" b="0" i="0" u="none" strike="noStrike" cap="none" normalizeH="0" baseline="0" dirty="0" smtClean="0">
                <a:ln>
                  <a:noFill/>
                </a:ln>
                <a:solidFill>
                  <a:srgbClr val="4E3B30"/>
                </a:solidFill>
                <a:effectLst/>
                <a:latin typeface="Source Sans Pro"/>
              </a:rPr>
              <a:t>Both </a:t>
            </a:r>
            <a:r>
              <a:rPr kumimoji="0" lang="en-US" altLang="en-US" sz="3600" b="0" i="0" u="none" strike="noStrike" cap="none" normalizeH="0" baseline="0" dirty="0" err="1" smtClean="0">
                <a:ln>
                  <a:noFill/>
                </a:ln>
                <a:solidFill>
                  <a:srgbClr val="4E3B30"/>
                </a:solidFill>
                <a:effectLst/>
                <a:latin typeface="Source Sans Pro"/>
              </a:rPr>
              <a:t>Fairey’s</a:t>
            </a:r>
            <a:r>
              <a:rPr kumimoji="0" lang="en-US" altLang="en-US" sz="3600" b="0" i="0" u="none" strike="noStrike" cap="none" normalizeH="0" baseline="0" dirty="0" smtClean="0">
                <a:ln>
                  <a:noFill/>
                </a:ln>
                <a:solidFill>
                  <a:srgbClr val="4E3B30"/>
                </a:solidFill>
                <a:effectLst/>
                <a:latin typeface="Source Sans Pro"/>
              </a:rPr>
              <a:t> and my own elephants convey peace</a:t>
            </a:r>
          </a:p>
          <a:p>
            <a:pPr marL="0" marR="0" lvl="0" indent="0" algn="l" defTabSz="914400" rtl="0" eaLnBrk="0" fontAlgn="base" latinLnBrk="0" hangingPunct="0">
              <a:lnSpc>
                <a:spcPct val="100000"/>
              </a:lnSpc>
              <a:spcBef>
                <a:spcPct val="0"/>
              </a:spcBef>
              <a:spcAft>
                <a:spcPct val="0"/>
              </a:spcAft>
              <a:buClrTx/>
              <a:buSzTx/>
              <a:tabLst/>
            </a:pPr>
            <a:r>
              <a:rPr kumimoji="0" lang="en-US" altLang="en-US" sz="3600" b="0" i="0" u="none" strike="noStrike" cap="none" normalizeH="0" baseline="0" dirty="0" smtClean="0">
                <a:ln>
                  <a:noFill/>
                </a:ln>
                <a:solidFill>
                  <a:srgbClr val="4E3B30"/>
                </a:solidFill>
                <a:effectLst/>
                <a:latin typeface="Source Sans Pro"/>
              </a:rPr>
              <a:t>alongside a mandala. </a:t>
            </a:r>
            <a:r>
              <a:rPr kumimoji="0" lang="en-US" altLang="en-US" sz="3600" b="0" i="0" u="none" strike="noStrike" cap="none" normalizeH="0" baseline="0" dirty="0" err="1" smtClean="0">
                <a:ln>
                  <a:noFill/>
                </a:ln>
                <a:solidFill>
                  <a:srgbClr val="4E3B30"/>
                </a:solidFill>
                <a:effectLst/>
                <a:latin typeface="Source Sans Pro"/>
              </a:rPr>
              <a:t>Fairey’s</a:t>
            </a:r>
            <a:r>
              <a:rPr kumimoji="0" lang="en-US" altLang="en-US" sz="3600" b="0" i="0" u="none" strike="noStrike" cap="none" normalizeH="0" baseline="0" dirty="0" smtClean="0">
                <a:ln>
                  <a:noFill/>
                </a:ln>
                <a:solidFill>
                  <a:srgbClr val="4E3B30"/>
                </a:solidFill>
                <a:effectLst/>
                <a:latin typeface="Source Sans Pro"/>
              </a:rPr>
              <a:t> shows peace as the</a:t>
            </a:r>
          </a:p>
          <a:p>
            <a:pPr marL="0" marR="0" lvl="0" indent="0" algn="l" defTabSz="914400" rtl="0" eaLnBrk="0" fontAlgn="base" latinLnBrk="0" hangingPunct="0">
              <a:lnSpc>
                <a:spcPct val="100000"/>
              </a:lnSpc>
              <a:spcBef>
                <a:spcPct val="0"/>
              </a:spcBef>
              <a:spcAft>
                <a:spcPct val="0"/>
              </a:spcAft>
              <a:buClrTx/>
              <a:buSzTx/>
              <a:tabLst/>
            </a:pPr>
            <a:r>
              <a:rPr kumimoji="0" lang="en-US" altLang="en-US" sz="3600" b="0" i="0" u="none" strike="noStrike" cap="none" normalizeH="0" baseline="0" dirty="0" smtClean="0">
                <a:ln>
                  <a:noFill/>
                </a:ln>
                <a:solidFill>
                  <a:srgbClr val="4E3B30"/>
                </a:solidFill>
                <a:effectLst/>
                <a:latin typeface="Source Sans Pro"/>
              </a:rPr>
              <a:t>elephant takes a dominant stance, ready to stand</a:t>
            </a:r>
          </a:p>
          <a:p>
            <a:pPr marL="0" marR="0" lvl="0" indent="0" algn="l" defTabSz="914400" rtl="0" eaLnBrk="0" fontAlgn="base" latinLnBrk="0" hangingPunct="0">
              <a:lnSpc>
                <a:spcPct val="100000"/>
              </a:lnSpc>
              <a:spcBef>
                <a:spcPct val="0"/>
              </a:spcBef>
              <a:spcAft>
                <a:spcPct val="0"/>
              </a:spcAft>
              <a:buClrTx/>
              <a:buSzTx/>
              <a:tabLst/>
            </a:pPr>
            <a:r>
              <a:rPr kumimoji="0" lang="en-US" altLang="en-US" sz="3600" b="0" i="0" u="none" strike="noStrike" cap="none" normalizeH="0" baseline="0" dirty="0" smtClean="0">
                <a:ln>
                  <a:noFill/>
                </a:ln>
                <a:solidFill>
                  <a:srgbClr val="4E3B30"/>
                </a:solidFill>
                <a:effectLst/>
                <a:latin typeface="Source Sans Pro"/>
              </a:rPr>
              <a:t>firm in the name of peace. My elephants, however,</a:t>
            </a:r>
          </a:p>
          <a:p>
            <a:pPr marL="0" marR="0" lvl="0" indent="0" algn="l" defTabSz="914400" rtl="0" eaLnBrk="0" fontAlgn="base" latinLnBrk="0" hangingPunct="0">
              <a:lnSpc>
                <a:spcPct val="100000"/>
              </a:lnSpc>
              <a:spcBef>
                <a:spcPct val="0"/>
              </a:spcBef>
              <a:spcAft>
                <a:spcPct val="0"/>
              </a:spcAft>
              <a:buClrTx/>
              <a:buSzTx/>
              <a:tabLst/>
            </a:pPr>
            <a:r>
              <a:rPr kumimoji="0" lang="en-US" altLang="en-US" sz="3600" b="0" i="0" u="none" strike="noStrike" cap="none" normalizeH="0" baseline="0" dirty="0" smtClean="0">
                <a:ln>
                  <a:noFill/>
                </a:ln>
                <a:solidFill>
                  <a:srgbClr val="4E3B30"/>
                </a:solidFill>
                <a:effectLst/>
                <a:latin typeface="Source Sans Pro"/>
              </a:rPr>
              <a:t>walk along knowing they are in a time of peace. </a:t>
            </a:r>
          </a:p>
          <a:p>
            <a:pPr marL="0" marR="0" lvl="0" indent="0" algn="l" defTabSz="914400" rtl="0" eaLnBrk="0" fontAlgn="base" latinLnBrk="0" hangingPunct="0">
              <a:lnSpc>
                <a:spcPct val="100000"/>
              </a:lnSpc>
              <a:spcBef>
                <a:spcPct val="0"/>
              </a:spcBef>
              <a:spcAft>
                <a:spcPct val="0"/>
              </a:spcAft>
              <a:buClrTx/>
              <a:buSzTx/>
              <a:tabLst/>
            </a:pPr>
            <a:r>
              <a:rPr kumimoji="0" lang="en-US" altLang="en-US" sz="3600" b="0" i="0" u="none" strike="noStrike" cap="none" normalizeH="0" baseline="0" dirty="0" smtClean="0">
                <a:ln>
                  <a:noFill/>
                </a:ln>
                <a:solidFill>
                  <a:srgbClr val="4E3B30"/>
                </a:solidFill>
                <a:effectLst/>
                <a:latin typeface="Source Sans Pro"/>
              </a:rPr>
              <a:t>Both show that peace is not just freedom from war, </a:t>
            </a:r>
          </a:p>
          <a:p>
            <a:pPr marL="0" marR="0" lvl="0" indent="0" algn="l" defTabSz="914400" rtl="0" eaLnBrk="0" fontAlgn="base" latinLnBrk="0" hangingPunct="0">
              <a:lnSpc>
                <a:spcPct val="100000"/>
              </a:lnSpc>
              <a:spcBef>
                <a:spcPct val="0"/>
              </a:spcBef>
              <a:spcAft>
                <a:spcPct val="0"/>
              </a:spcAft>
              <a:buClrTx/>
              <a:buSzTx/>
              <a:tabLst/>
            </a:pPr>
            <a:r>
              <a:rPr kumimoji="0" lang="en-US" altLang="en-US" sz="3600" b="0" i="0" u="none" strike="noStrike" cap="none" normalizeH="0" baseline="0" dirty="0" smtClean="0">
                <a:ln>
                  <a:noFill/>
                </a:ln>
                <a:solidFill>
                  <a:srgbClr val="4E3B30"/>
                </a:solidFill>
                <a:effectLst/>
                <a:latin typeface="Source Sans Pro"/>
              </a:rPr>
              <a:t>but a state of mind or a desire to fulfill.</a:t>
            </a:r>
            <a:endParaRPr kumimoji="0" lang="en-US" altLang="en-US" sz="14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smtClean="0">
                <a:ln>
                  <a:noFill/>
                </a:ln>
                <a:solidFill>
                  <a:schemeClr val="tx1"/>
                </a:solidFill>
                <a:effectLst/>
                <a:latin typeface="Arial" panose="020B0604020202020204" pitchFamily="34" charset="0"/>
              </a:rPr>
              <a:t/>
            </a:r>
            <a:br>
              <a:rPr kumimoji="0" lang="en-US" altLang="en-US" sz="2400" b="0" i="0" u="none" strike="noStrike" cap="none" normalizeH="0" baseline="0" dirty="0" smtClean="0">
                <a:ln>
                  <a:noFill/>
                </a:ln>
                <a:solidFill>
                  <a:schemeClr val="tx1"/>
                </a:solidFill>
                <a:effectLst/>
                <a:latin typeface="Arial" panose="020B0604020202020204" pitchFamily="34" charset="0"/>
              </a:rPr>
            </a:br>
            <a:endParaRPr kumimoji="0" lang="en-US" altLang="en-US" sz="2400" b="0" i="0" u="none" strike="noStrike" cap="none" normalizeH="0" baseline="0" dirty="0" smtClean="0">
              <a:ln>
                <a:noFill/>
              </a:ln>
              <a:solidFill>
                <a:schemeClr val="tx1"/>
              </a:solidFill>
              <a:effectLst/>
              <a:latin typeface="Arial" panose="020B0604020202020204" pitchFamily="34" charset="0"/>
            </a:endParaRPr>
          </a:p>
        </p:txBody>
      </p:sp>
      <p:sp>
        <p:nvSpPr>
          <p:cNvPr id="3" name="Rectangle 2"/>
          <p:cNvSpPr/>
          <p:nvPr/>
        </p:nvSpPr>
        <p:spPr>
          <a:xfrm>
            <a:off x="3011905" y="693366"/>
            <a:ext cx="6096000" cy="1200329"/>
          </a:xfrm>
          <a:prstGeom prst="rect">
            <a:avLst/>
          </a:prstGeom>
        </p:spPr>
        <p:txBody>
          <a:bodyPr>
            <a:spAutoFit/>
          </a:bodyPr>
          <a:lstStyle/>
          <a:p>
            <a:r>
              <a:rPr lang="en-US" sz="3600" b="0" i="0" u="none" strike="noStrike" dirty="0" smtClean="0">
                <a:solidFill>
                  <a:srgbClr val="4E3B30"/>
                </a:solidFill>
                <a:effectLst/>
                <a:latin typeface="Source Sans Pro"/>
              </a:rPr>
              <a:t>THE MESSAGE OF PEACE</a:t>
            </a:r>
            <a:endParaRPr lang="en-US" sz="3600" b="0" dirty="0" smtClean="0">
              <a:effectLst/>
            </a:endParaRPr>
          </a:p>
          <a:p>
            <a:r>
              <a:rPr lang="en-US" b="0" dirty="0" smtClean="0">
                <a:effectLst/>
              </a:rPr>
              <a:t/>
            </a:r>
            <a:br>
              <a:rPr lang="en-US" b="0" dirty="0" smtClean="0">
                <a:effectLst/>
              </a:rPr>
            </a:br>
            <a:endParaRPr lang="en-US" dirty="0"/>
          </a:p>
        </p:txBody>
      </p:sp>
    </p:spTree>
    <p:extLst>
      <p:ext uri="{BB962C8B-B14F-4D97-AF65-F5344CB8AC3E}">
        <p14:creationId xmlns:p14="http://schemas.microsoft.com/office/powerpoint/2010/main" val="100792901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TotalTime>
  <Words>204</Words>
  <Application>Microsoft Office PowerPoint</Application>
  <PresentationFormat>Widescreen</PresentationFormat>
  <Paragraphs>29</Paragraphs>
  <Slides>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Arial</vt:lpstr>
      <vt:lpstr>Calibri</vt:lpstr>
      <vt:lpstr>Calibri Light</vt:lpstr>
      <vt:lpstr>Source Sans Pro</vt:lpstr>
      <vt:lpstr>Office Theme</vt:lpstr>
      <vt:lpstr>Anna --------------</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Jodi</dc:creator>
  <cp:lastModifiedBy>Jodi</cp:lastModifiedBy>
  <cp:revision>3</cp:revision>
  <dcterms:created xsi:type="dcterms:W3CDTF">2017-06-09T13:53:16Z</dcterms:created>
  <dcterms:modified xsi:type="dcterms:W3CDTF">2017-06-09T14:08:15Z</dcterms:modified>
</cp:coreProperties>
</file>