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snapToObjects="1">
      <p:cViewPr varScale="1">
        <p:scale>
          <a:sx n="75" d="100"/>
          <a:sy n="75" d="100"/>
        </p:scale>
        <p:origin x="166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C0B25-16F1-DD41-8202-54B7D3451CCA}" type="datetimeFigureOut">
              <a:rPr lang="en-US" smtClean="0"/>
              <a:pPr/>
              <a:t>6/8/2017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117C7B-6A45-5A48-92E7-2E3CCB19C21E}" type="slidenum">
              <a:rPr lang="en-US" smtClean="0"/>
              <a:pPr/>
              <a:t>‹#›</a:t>
            </a:fld>
            <a:endParaRPr lang="en-US"/>
          </a:p>
        </p:txBody>
      </p:sp>
    </p:spTree>
    <p:extLst>
      <p:ext uri="{BB962C8B-B14F-4D97-AF65-F5344CB8AC3E}">
        <p14:creationId xmlns:p14="http://schemas.microsoft.com/office/powerpoint/2010/main" val="23849179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117C7B-6A45-5A48-92E7-2E3CCB19C21E}" type="slidenum">
              <a:rPr lang="en-US" smtClean="0"/>
              <a:pPr/>
              <a:t>9</a:t>
            </a:fld>
            <a:endParaRPr lang="en-US"/>
          </a:p>
        </p:txBody>
      </p:sp>
    </p:spTree>
    <p:extLst>
      <p:ext uri="{BB962C8B-B14F-4D97-AF65-F5344CB8AC3E}">
        <p14:creationId xmlns:p14="http://schemas.microsoft.com/office/powerpoint/2010/main" val="2265278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20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636AFD72-6D2C-A245-98D0-74B348FC3730}" type="datetimeFigureOut">
              <a:rPr lang="en-US" smtClean="0"/>
              <a:pPr/>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F85F5-FB5E-4F79-A561-97039C58DE01}" type="slidenum">
              <a: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AFD72-6D2C-A245-98D0-74B348FC3730}" type="datetimeFigureOut">
              <a:rPr lang="en-US" smtClean="0"/>
              <a:pPr/>
              <a:t>6/8/2017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64B42-DC53-4149-B3CC-3E29861F046A}"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36AFD72-6D2C-A245-98D0-74B348FC3730}" type="datetimeFigureOut">
              <a:rPr lang="en-US" smtClean="0"/>
              <a:pPr/>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64B42-DC53-4149-B3CC-3E29861F046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36AFD72-6D2C-A245-98D0-74B348FC3730}" type="datetimeFigureOut">
              <a:rPr lang="en-US" smtClean="0"/>
              <a:pPr/>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64B42-DC53-4149-B3CC-3E29861F04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36AFD72-6D2C-A245-98D0-74B348FC3730}" type="datetimeFigureOut">
              <a:rPr lang="en-US" smtClean="0"/>
              <a:pPr/>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64B42-DC53-4149-B3CC-3E29861F04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636AFD72-6D2C-A245-98D0-74B348FC3730}" type="datetimeFigureOut">
              <a:rPr lang="en-US" smtClean="0"/>
              <a:pPr/>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64B42-DC53-4149-B3CC-3E29861F046A}"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6AFD72-6D2C-A245-98D0-74B348FC3730}" type="datetimeFigureOut">
              <a:rPr lang="en-US" smtClean="0"/>
              <a:pPr/>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64B42-DC53-4149-B3CC-3E29861F04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36AFD72-6D2C-A245-98D0-74B348FC3730}" type="datetimeFigureOut">
              <a:rPr lang="en-US" smtClean="0"/>
              <a:pPr/>
              <a:t>6/8/2017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64B42-DC53-4149-B3CC-3E29861F04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36AFD72-6D2C-A245-98D0-74B348FC3730}" type="datetimeFigureOut">
              <a:rPr lang="en-US" smtClean="0"/>
              <a:pPr/>
              <a:t>6/8/2017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F64B42-DC53-4149-B3CC-3E29861F04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36AFD72-6D2C-A245-98D0-74B348FC3730}" type="datetimeFigureOut">
              <a:rPr lang="en-US" smtClean="0"/>
              <a:pPr/>
              <a:t>6/8/2017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F64B42-DC53-4149-B3CC-3E29861F04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AFD72-6D2C-A245-98D0-74B348FC3730}" type="datetimeFigureOut">
              <a:rPr lang="en-US" smtClean="0"/>
              <a:pPr/>
              <a:t>6/8/2017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F64B42-DC53-4149-B3CC-3E29861F04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AFD72-6D2C-A245-98D0-74B348FC3730}" type="datetimeFigureOut">
              <a:rPr lang="en-US" smtClean="0"/>
              <a:pPr/>
              <a:t>6/8/2017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A4845-A08A-4DF4-8D99-E2E7B6D41C67}"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636AFD72-6D2C-A245-98D0-74B348FC3730}" type="datetimeFigureOut">
              <a:rPr lang="en-US" smtClean="0"/>
              <a:pPr/>
              <a:t>6/8/2017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35F64B42-DC53-4149-B3CC-3E29861F04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http://www.ripleys.com/blog/inspiring-peace-icon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hyperlink" Target="http://www.jackdawson.com/categories.php?category=Seek-&amp;-Find-Prints/Peace-in-the-Midst-of-the-Stor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hyperlink" Target="http://www.publicartarchive.org/work/peace-and-harmony-natur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7lameslamer.net/la-diversite-serait-elle-juste-une-1232.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International Works of Peace</a:t>
            </a:r>
            <a:endParaRPr lang="en-US" dirty="0"/>
          </a:p>
        </p:txBody>
      </p:sp>
      <p:sp>
        <p:nvSpPr>
          <p:cNvPr id="3" name="Subtitle 2"/>
          <p:cNvSpPr>
            <a:spLocks noGrp="1"/>
          </p:cNvSpPr>
          <p:nvPr>
            <p:ph type="subTitle" idx="1"/>
          </p:nvPr>
        </p:nvSpPr>
        <p:spPr/>
        <p:txBody>
          <a:bodyPr/>
          <a:lstStyle/>
          <a:p>
            <a:r>
              <a:rPr lang="en-US" dirty="0" smtClean="0"/>
              <a:t>Ashton Smith</a:t>
            </a:r>
            <a:endParaRPr lang="en-US" dirty="0"/>
          </a:p>
        </p:txBody>
      </p:sp>
      <p:pic>
        <p:nvPicPr>
          <p:cNvPr id="4" name="Content Placeholder 3" descr="Screen Shot 2016-09-21 at 2.31.50 PM.png"/>
          <p:cNvPicPr>
            <a:picLocks noChangeAspect="1"/>
          </p:cNvPicPr>
          <p:nvPr/>
        </p:nvPicPr>
        <p:blipFill>
          <a:blip r:embed="rId2"/>
          <a:srcRect t="6620" b="6620"/>
          <a:stretch>
            <a:fillRect/>
          </a:stretch>
        </p:blipFill>
        <p:spPr>
          <a:xfrm>
            <a:off x="228600" y="4572000"/>
            <a:ext cx="1600199" cy="2083578"/>
          </a:xfrm>
          <a:prstGeom prst="rect">
            <a:avLst/>
          </a:prstGeom>
          <a:ln w="3175">
            <a:solidFill>
              <a:schemeClr val="bg1"/>
            </a:solidFill>
          </a:ln>
          <a:effectLst>
            <a:outerShdw blurRad="63500" sx="100500" sy="100500" algn="ctr" rotWithShape="0">
              <a:prstClr val="black">
                <a:alpha val="50000"/>
              </a:prstClr>
            </a:outerShdw>
          </a:effectLst>
        </p:spPr>
      </p:pic>
      <p:pic>
        <p:nvPicPr>
          <p:cNvPr id="5" name="Content Placeholder 6" descr="9-016-1418c_700.jpg"/>
          <p:cNvPicPr>
            <a:picLocks noChangeAspect="1"/>
          </p:cNvPicPr>
          <p:nvPr/>
        </p:nvPicPr>
        <p:blipFill>
          <a:blip r:embed="rId3"/>
          <a:stretch>
            <a:fillRect/>
          </a:stretch>
        </p:blipFill>
        <p:spPr>
          <a:xfrm>
            <a:off x="2133600" y="4572000"/>
            <a:ext cx="1600200" cy="2083578"/>
          </a:xfrm>
          <a:prstGeom prst="rect">
            <a:avLst/>
          </a:prstGeom>
        </p:spPr>
      </p:pic>
      <p:pic>
        <p:nvPicPr>
          <p:cNvPr id="6" name="Picture 5" descr="Screen Shot 2016-09-21 at 3.01.44 PM.png"/>
          <p:cNvPicPr>
            <a:picLocks noChangeAspect="1"/>
          </p:cNvPicPr>
          <p:nvPr/>
        </p:nvPicPr>
        <p:blipFill>
          <a:blip r:embed="rId4"/>
          <a:stretch>
            <a:fillRect/>
          </a:stretch>
        </p:blipFill>
        <p:spPr>
          <a:xfrm>
            <a:off x="4038600" y="5002235"/>
            <a:ext cx="2514599" cy="1339533"/>
          </a:xfrm>
          <a:prstGeom prst="rect">
            <a:avLst/>
          </a:prstGeom>
        </p:spPr>
      </p:pic>
      <p:pic>
        <p:nvPicPr>
          <p:cNvPr id="7" name="Picture 6" descr="Screen Shot 2016-09-22 at 1.07.04 PM.png"/>
          <p:cNvPicPr>
            <a:picLocks noChangeAspect="1"/>
          </p:cNvPicPr>
          <p:nvPr/>
        </p:nvPicPr>
        <p:blipFill>
          <a:blip r:embed="rId5"/>
          <a:stretch>
            <a:fillRect/>
          </a:stretch>
        </p:blipFill>
        <p:spPr>
          <a:xfrm>
            <a:off x="6754280" y="4688425"/>
            <a:ext cx="2133600" cy="196715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a:xfrm>
            <a:off x="533399" y="1047750"/>
            <a:ext cx="3840480" cy="1162050"/>
          </a:xfrm>
        </p:spPr>
        <p:txBody>
          <a:bodyPr/>
          <a:lstStyle/>
          <a:p>
            <a:r>
              <a:rPr lang="en-US" sz="4000" dirty="0" smtClean="0"/>
              <a:t>Looking the Storm in the Eye</a:t>
            </a:r>
            <a:endParaRPr lang="en-US" sz="4000" dirty="0"/>
          </a:p>
        </p:txBody>
      </p:sp>
      <p:sp>
        <p:nvSpPr>
          <p:cNvPr id="32" name="Content Placeholder 31"/>
          <p:cNvSpPr>
            <a:spLocks noGrp="1"/>
          </p:cNvSpPr>
          <p:nvPr>
            <p:ph idx="1"/>
          </p:nvPr>
        </p:nvSpPr>
        <p:spPr/>
        <p:txBody>
          <a:bodyPr>
            <a:noAutofit/>
          </a:bodyPr>
          <a:lstStyle/>
          <a:p>
            <a:pPr algn="ctr">
              <a:buNone/>
            </a:pPr>
            <a:r>
              <a:rPr lang="en-US" sz="1400" b="1" dirty="0" smtClean="0"/>
              <a:t>The sky shattered above, </a:t>
            </a:r>
          </a:p>
          <a:p>
            <a:pPr algn="ctr">
              <a:buNone/>
            </a:pPr>
            <a:r>
              <a:rPr lang="en-US" sz="1400" b="1" dirty="0" smtClean="0"/>
              <a:t>Dooming all creatures of the earth.</a:t>
            </a:r>
          </a:p>
          <a:p>
            <a:pPr algn="ctr">
              <a:buNone/>
            </a:pPr>
            <a:r>
              <a:rPr lang="en-US" sz="1400" b="1" dirty="0" smtClean="0"/>
              <a:t>Hiding in the cliff birth,</a:t>
            </a:r>
          </a:p>
          <a:p>
            <a:pPr algn="ctr">
              <a:buNone/>
            </a:pPr>
            <a:r>
              <a:rPr lang="en-US" sz="1400" b="1" dirty="0" smtClean="0"/>
              <a:t>There was a dove.</a:t>
            </a:r>
          </a:p>
          <a:p>
            <a:pPr algn="ctr">
              <a:buNone/>
            </a:pPr>
            <a:r>
              <a:rPr lang="en-US" sz="1400" b="1" dirty="0" smtClean="0"/>
              <a:t>The bird did not fear,</a:t>
            </a:r>
          </a:p>
          <a:p>
            <a:pPr algn="ctr">
              <a:buNone/>
            </a:pPr>
            <a:r>
              <a:rPr lang="en-US" sz="1400" b="1" dirty="0" smtClean="0"/>
              <a:t>Peace filled her soul.</a:t>
            </a:r>
          </a:p>
          <a:p>
            <a:pPr algn="ctr">
              <a:buNone/>
            </a:pPr>
            <a:r>
              <a:rPr lang="en-US" sz="1400" b="1" dirty="0" smtClean="0"/>
              <a:t>For nature knew its role,</a:t>
            </a:r>
          </a:p>
          <a:p>
            <a:pPr algn="ctr">
              <a:buNone/>
            </a:pPr>
            <a:r>
              <a:rPr lang="en-US" sz="1400" b="1" dirty="0" smtClean="0"/>
              <a:t>To pass the storm in the near.</a:t>
            </a:r>
          </a:p>
          <a:p>
            <a:pPr algn="ctr">
              <a:buNone/>
            </a:pPr>
            <a:r>
              <a:rPr lang="en-US" sz="1400" b="1" dirty="0" smtClean="0"/>
              <a:t>In “Peace in the Midst of a Storm,”</a:t>
            </a:r>
          </a:p>
          <a:p>
            <a:pPr algn="ctr">
              <a:buNone/>
            </a:pPr>
            <a:r>
              <a:rPr lang="en-US" sz="1400" b="1" dirty="0" smtClean="0"/>
              <a:t>The dove peered up into the sky.</a:t>
            </a:r>
          </a:p>
          <a:p>
            <a:pPr algn="ctr">
              <a:buNone/>
            </a:pPr>
            <a:r>
              <a:rPr lang="en-US" sz="1400" b="1" dirty="0" smtClean="0"/>
              <a:t>Looking the storm in the eye,</a:t>
            </a:r>
          </a:p>
          <a:p>
            <a:pPr algn="ctr">
              <a:buNone/>
            </a:pPr>
            <a:r>
              <a:rPr lang="en-US" sz="1400" b="1" dirty="0" smtClean="0"/>
              <a:t>She sensed the Earth was her dorm.   </a:t>
            </a:r>
            <a:endParaRPr lang="en-US" sz="1400" b="1" dirty="0"/>
          </a:p>
        </p:txBody>
      </p:sp>
      <p:sp>
        <p:nvSpPr>
          <p:cNvPr id="4" name="Text Placeholder 3"/>
          <p:cNvSpPr>
            <a:spLocks noGrp="1"/>
          </p:cNvSpPr>
          <p:nvPr>
            <p:ph type="body" sz="half" idx="2"/>
          </p:nvPr>
        </p:nvSpPr>
        <p:spPr>
          <a:xfrm>
            <a:off x="533399" y="2645392"/>
            <a:ext cx="3840480" cy="3298208"/>
          </a:xfrm>
        </p:spPr>
        <p:txBody>
          <a:bodyPr/>
          <a:lstStyle/>
          <a:p>
            <a:endParaRPr lang="en-US" dirty="0"/>
          </a:p>
        </p:txBody>
      </p:sp>
      <p:pic>
        <p:nvPicPr>
          <p:cNvPr id="5" name="Content Placeholder 6" descr="9-016-1418c_700.jpg"/>
          <p:cNvPicPr>
            <a:picLocks noChangeAspect="1"/>
          </p:cNvPicPr>
          <p:nvPr/>
        </p:nvPicPr>
        <p:blipFill>
          <a:blip r:embed="rId2"/>
          <a:stretch>
            <a:fillRect/>
          </a:stretch>
        </p:blipFill>
        <p:spPr>
          <a:xfrm>
            <a:off x="1219200" y="2645392"/>
            <a:ext cx="2474820" cy="329820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Thich</a:t>
            </a:r>
            <a:r>
              <a:rPr lang="en-US" dirty="0" smtClean="0"/>
              <a:t> </a:t>
            </a:r>
            <a:r>
              <a:rPr lang="en-US" dirty="0" err="1" smtClean="0"/>
              <a:t>Nhat</a:t>
            </a:r>
            <a:r>
              <a:rPr lang="en-US" dirty="0" smtClean="0"/>
              <a:t> Han</a:t>
            </a:r>
            <a:endParaRPr lang="en-US" dirty="0"/>
          </a:p>
        </p:txBody>
      </p:sp>
      <p:sp>
        <p:nvSpPr>
          <p:cNvPr id="3" name="Content Placeholder 2"/>
          <p:cNvSpPr>
            <a:spLocks noGrp="1"/>
          </p:cNvSpPr>
          <p:nvPr>
            <p:ph idx="1"/>
          </p:nvPr>
        </p:nvSpPr>
        <p:spPr>
          <a:xfrm>
            <a:off x="549275" y="1600201"/>
            <a:ext cx="8042276" cy="4800600"/>
          </a:xfrm>
        </p:spPr>
        <p:txBody>
          <a:bodyPr>
            <a:normAutofit fontScale="92500"/>
          </a:bodyPr>
          <a:lstStyle/>
          <a:p>
            <a:r>
              <a:rPr lang="en-US" dirty="0" smtClean="0"/>
              <a:t>Michael </a:t>
            </a:r>
            <a:r>
              <a:rPr lang="en-US" dirty="0" err="1" smtClean="0"/>
              <a:t>Volpicelli</a:t>
            </a:r>
            <a:endParaRPr lang="en-US" dirty="0" smtClean="0"/>
          </a:p>
          <a:p>
            <a:r>
              <a:rPr lang="en-US" dirty="0" smtClean="0"/>
              <a:t>Oklahoma</a:t>
            </a:r>
          </a:p>
          <a:p>
            <a:r>
              <a:rPr lang="en-US" dirty="0" smtClean="0"/>
              <a:t>This work is a portrait of </a:t>
            </a:r>
            <a:r>
              <a:rPr lang="en-US" dirty="0" err="1" smtClean="0"/>
              <a:t>Thich</a:t>
            </a:r>
            <a:r>
              <a:rPr lang="en-US" dirty="0" smtClean="0"/>
              <a:t> </a:t>
            </a:r>
            <a:r>
              <a:rPr lang="en-US" dirty="0" err="1" smtClean="0"/>
              <a:t>Nhat</a:t>
            </a:r>
            <a:r>
              <a:rPr lang="en-US" dirty="0" smtClean="0"/>
              <a:t> Han, a man who has undergone extreme hardship, yet one who was able to help create the peace movement during the Vietnam War. </a:t>
            </a:r>
          </a:p>
          <a:p>
            <a:r>
              <a:rPr lang="en-US" dirty="0" smtClean="0"/>
              <a:t>I picked this work because it has a very different twist on what I think of when I think about peace. I also like that it literally tells a story.</a:t>
            </a:r>
          </a:p>
          <a:p>
            <a:r>
              <a:rPr lang="en-US" dirty="0" smtClean="0">
                <a:hlinkClick r:id="rId2"/>
              </a:rPr>
              <a:t>http://www.ripleys.com/blog/inspiring-peace-icons/</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sp>
        <p:nvSpPr>
          <p:cNvPr id="10" name="Text Placeholder 9"/>
          <p:cNvSpPr>
            <a:spLocks noGrp="1"/>
          </p:cNvSpPr>
          <p:nvPr>
            <p:ph type="body" sz="half" idx="2"/>
          </p:nvPr>
        </p:nvSpPr>
        <p:spPr/>
        <p:txBody>
          <a:bodyPr anchor="ctr">
            <a:normAutofit/>
          </a:bodyPr>
          <a:lstStyle/>
          <a:p>
            <a:r>
              <a:rPr lang="en-US" sz="2800" dirty="0" smtClean="0"/>
              <a:t>“We have to walk in a way that we only print peace and serenity on the Earth. Walk as if you are kissing the Earth with your feet.”</a:t>
            </a:r>
            <a:endParaRPr lang="en-US" sz="2800" dirty="0"/>
          </a:p>
        </p:txBody>
      </p:sp>
      <p:pic>
        <p:nvPicPr>
          <p:cNvPr id="4" name="Content Placeholder 3" descr="Screen Shot 2016-09-21 at 2.31.50 PM.png"/>
          <p:cNvPicPr>
            <a:picLocks noGrp="1" noChangeAspect="1"/>
          </p:cNvPicPr>
          <p:nvPr>
            <p:ph type="pic" idx="1"/>
          </p:nvPr>
        </p:nvPicPr>
        <p:blipFill>
          <a:blip r:embed="rId2"/>
          <a:srcRect t="6620" b="6620"/>
          <a:stretch>
            <a:fillRect/>
          </a:stretch>
        </p:blipFill>
        <p:spPr>
          <a:xfrm>
            <a:off x="5105400" y="359392"/>
            <a:ext cx="3657600" cy="611760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Peace in Midst of the Storm</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Jack E. Dawson</a:t>
            </a:r>
          </a:p>
          <a:p>
            <a:r>
              <a:rPr lang="en-US" dirty="0" smtClean="0"/>
              <a:t>Arkansas</a:t>
            </a:r>
          </a:p>
          <a:p>
            <a:r>
              <a:rPr lang="en-US" dirty="0" smtClean="0"/>
              <a:t>This painting is a scene of peace because it demonstrates the serenity that can be found, even when there is the fear of a huge storm.</a:t>
            </a:r>
          </a:p>
          <a:p>
            <a:r>
              <a:rPr lang="en-US" dirty="0" smtClean="0"/>
              <a:t>I picked this work because it teaches us to find peace in every situation, even if life seems hopeless. </a:t>
            </a:r>
          </a:p>
          <a:p>
            <a:r>
              <a:rPr lang="en-US" dirty="0" smtClean="0">
                <a:hlinkClick r:id="rId2"/>
              </a:rPr>
              <a:t>http://www.jackdawson.com/categories.php?category=Seek-%26-Find-Prints/Peace-in-the-Midst-of-the-Storm</a:t>
            </a:r>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descr="9-016-1418c_700.jpg"/>
          <p:cNvPicPr>
            <a:picLocks noGrp="1" noChangeAspect="1"/>
          </p:cNvPicPr>
          <p:nvPr>
            <p:ph idx="1"/>
          </p:nvPr>
        </p:nvPicPr>
        <p:blipFill>
          <a:blip r:embed="rId2"/>
          <a:stretch>
            <a:fillRect/>
          </a:stretch>
        </p:blipFill>
        <p:spPr>
          <a:xfrm>
            <a:off x="4652849" y="611872"/>
            <a:ext cx="4009600" cy="5636528"/>
          </a:xfrm>
        </p:spPr>
      </p:pic>
      <p:sp>
        <p:nvSpPr>
          <p:cNvPr id="6" name="Text Placeholder 5"/>
          <p:cNvSpPr>
            <a:spLocks noGrp="1"/>
          </p:cNvSpPr>
          <p:nvPr>
            <p:ph type="body" sz="half" idx="2"/>
          </p:nvPr>
        </p:nvSpPr>
        <p:spPr/>
        <p:txBody>
          <a:bodyPr anchor="ctr">
            <a:normAutofit/>
          </a:bodyPr>
          <a:lstStyle/>
          <a:p>
            <a:r>
              <a:rPr lang="en-US" sz="2400" dirty="0" smtClean="0"/>
              <a:t>“I have told you these things so that in me you may have peace. In this world, you will have trouble, but take heart! I have over come the world.” John16:33</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 Peace and Harmony with Nature</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Leo </a:t>
            </a:r>
            <a:r>
              <a:rPr lang="en-US" dirty="0" err="1" smtClean="0"/>
              <a:t>Tanguma</a:t>
            </a:r>
            <a:endParaRPr lang="en-US" dirty="0" smtClean="0"/>
          </a:p>
          <a:p>
            <a:r>
              <a:rPr lang="en-US" dirty="0" smtClean="0"/>
              <a:t>Colorado</a:t>
            </a:r>
          </a:p>
          <a:p>
            <a:r>
              <a:rPr lang="en-US" dirty="0" smtClean="0"/>
              <a:t>This work demonstrates the harmony among all aspects of the world, the people, the animals, and nature. It shows a joyful feeling of peace on Earth.</a:t>
            </a:r>
          </a:p>
          <a:p>
            <a:r>
              <a:rPr lang="en-US" dirty="0" smtClean="0"/>
              <a:t>I picked this work because it is so vibrant with the colors that the painter chose. Just looking at the picture makes me feel happy.</a:t>
            </a:r>
          </a:p>
          <a:p>
            <a:r>
              <a:rPr lang="en-US" dirty="0" smtClean="0">
                <a:hlinkClick r:id="rId2"/>
              </a:rPr>
              <a:t>http://www.publicartarchive.org/work/peace-and-harmony-nature</a:t>
            </a:r>
            <a:r>
              <a:rPr lang="en-US" dirty="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49275" y="685800"/>
            <a:ext cx="8056563" cy="3079419"/>
          </a:xfrm>
        </p:spPr>
        <p:txBody>
          <a:bodyPr/>
          <a:lstStyle/>
          <a:p>
            <a:endParaRPr lang="en-US" dirty="0"/>
          </a:p>
        </p:txBody>
      </p:sp>
      <p:sp>
        <p:nvSpPr>
          <p:cNvPr id="13" name="Text Placeholder 12"/>
          <p:cNvSpPr>
            <a:spLocks noGrp="1"/>
          </p:cNvSpPr>
          <p:nvPr>
            <p:ph type="body" idx="1"/>
          </p:nvPr>
        </p:nvSpPr>
        <p:spPr>
          <a:xfrm>
            <a:off x="549275" y="3736005"/>
            <a:ext cx="8056563" cy="2664795"/>
          </a:xfrm>
        </p:spPr>
        <p:txBody>
          <a:bodyPr anchor="ctr">
            <a:normAutofit/>
          </a:bodyPr>
          <a:lstStyle/>
          <a:p>
            <a:r>
              <a:rPr lang="en-US" sz="2400" dirty="0" smtClean="0">
                <a:solidFill>
                  <a:schemeClr val="tx1">
                    <a:lumMod val="65000"/>
                    <a:lumOff val="35000"/>
                  </a:schemeClr>
                </a:solidFill>
              </a:rPr>
              <a:t>“My mission is to emphasize human dignity in all people, preserve the heritage of Chicanos, and most importantly, to stress the ideals of love, respect and justice.” </a:t>
            </a:r>
            <a:endParaRPr lang="en-US" sz="2400" dirty="0">
              <a:solidFill>
                <a:schemeClr val="tx1">
                  <a:lumMod val="65000"/>
                  <a:lumOff val="35000"/>
                </a:schemeClr>
              </a:solidFill>
            </a:endParaRPr>
          </a:p>
        </p:txBody>
      </p:sp>
      <p:pic>
        <p:nvPicPr>
          <p:cNvPr id="5" name="Picture 4" descr="colorful-mural-titled-in-peace-harmony-with-nature-by-leo-tanguma-DTKXRF.jpg"/>
          <p:cNvPicPr>
            <a:picLocks noChangeAspect="1"/>
          </p:cNvPicPr>
          <p:nvPr/>
        </p:nvPicPr>
        <p:blipFill>
          <a:blip r:embed="rId2"/>
          <a:stretch>
            <a:fillRect/>
          </a:stretch>
        </p:blipFill>
        <p:spPr>
          <a:xfrm>
            <a:off x="1066800" y="685800"/>
            <a:ext cx="7145582" cy="3101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House of Love and Diversity</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Sandra </a:t>
            </a:r>
            <a:r>
              <a:rPr lang="en-US" dirty="0" err="1" smtClean="0"/>
              <a:t>Silberzweig</a:t>
            </a:r>
            <a:endParaRPr lang="en-US" dirty="0" smtClean="0"/>
          </a:p>
          <a:p>
            <a:r>
              <a:rPr lang="en-US" dirty="0" smtClean="0"/>
              <a:t>Toronto</a:t>
            </a:r>
          </a:p>
          <a:p>
            <a:r>
              <a:rPr lang="en-US" dirty="0" smtClean="0"/>
              <a:t>This painting represents the peace that can be found even in diversity. Although the faces and the houses are not all just alike, they work together to create one, harmonic piece.   </a:t>
            </a:r>
          </a:p>
          <a:p>
            <a:r>
              <a:rPr lang="en-US" dirty="0" smtClean="0"/>
              <a:t>I chose to work with this piece because the vibrant colors, and the modern twist that is placed on peace. I enjoy how the aspects of diversity are made into one. </a:t>
            </a:r>
          </a:p>
          <a:p>
            <a:r>
              <a:rPr lang="en-US" dirty="0" smtClean="0">
                <a:hlinkClick r:id="rId2"/>
              </a:rPr>
              <a:t>http://7lameslamer.net/la-diversite-serait-elle-juste-une-1232.html</a:t>
            </a:r>
            <a:r>
              <a:rPr lang="en-US" dirty="0" smtClean="0"/>
              <a: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flipV="1">
            <a:off x="5303520" y="531128"/>
            <a:ext cx="1630680" cy="154672"/>
          </a:xfrm>
        </p:spPr>
        <p:txBody>
          <a:bodyPr/>
          <a:lstStyle/>
          <a:p>
            <a:endParaRPr lang="en-US" dirty="0"/>
          </a:p>
        </p:txBody>
      </p:sp>
      <p:pic>
        <p:nvPicPr>
          <p:cNvPr id="7" name="Content Placeholder 6" descr="Screen Shot 2016-09-22 at 1.07.04 PM.png"/>
          <p:cNvPicPr>
            <a:picLocks noGrp="1" noChangeAspect="1"/>
          </p:cNvPicPr>
          <p:nvPr>
            <p:ph idx="1"/>
          </p:nvPr>
        </p:nvPicPr>
        <p:blipFill>
          <a:blip r:embed="rId3"/>
          <a:stretch>
            <a:fillRect/>
          </a:stretch>
        </p:blipFill>
        <p:spPr>
          <a:xfrm>
            <a:off x="4743450" y="1668064"/>
            <a:ext cx="3840163" cy="2975772"/>
          </a:xfrm>
        </p:spPr>
      </p:pic>
      <p:sp>
        <p:nvSpPr>
          <p:cNvPr id="6" name="Text Placeholder 5"/>
          <p:cNvSpPr>
            <a:spLocks noGrp="1"/>
          </p:cNvSpPr>
          <p:nvPr>
            <p:ph type="body" sz="half" idx="2"/>
          </p:nvPr>
        </p:nvSpPr>
        <p:spPr>
          <a:xfrm>
            <a:off x="533399" y="531128"/>
            <a:ext cx="3840480" cy="6096000"/>
          </a:xfrm>
        </p:spPr>
        <p:txBody>
          <a:bodyPr vert="horz">
            <a:noAutofit/>
          </a:bodyPr>
          <a:lstStyle/>
          <a:p>
            <a:r>
              <a:rPr lang="en-US" dirty="0" smtClean="0"/>
              <a:t>“I am a </a:t>
            </a:r>
            <a:r>
              <a:rPr lang="en-US" dirty="0" err="1" smtClean="0"/>
              <a:t>synethesia</a:t>
            </a:r>
            <a:r>
              <a:rPr lang="en-US" dirty="0" smtClean="0"/>
              <a:t> goddess’</a:t>
            </a:r>
          </a:p>
          <a:p>
            <a:r>
              <a:rPr lang="en-US" dirty="0" smtClean="0"/>
              <a:t>I have no fear of color.</a:t>
            </a:r>
          </a:p>
          <a:p>
            <a:r>
              <a:rPr lang="en-US" dirty="0" smtClean="0"/>
              <a:t>It lives in my soul, dances in my heart,</a:t>
            </a:r>
          </a:p>
          <a:p>
            <a:r>
              <a:rPr lang="en-US" dirty="0" smtClean="0"/>
              <a:t>Spills out of my fingers flowing down a canvas.</a:t>
            </a:r>
          </a:p>
          <a:p>
            <a:r>
              <a:rPr lang="en-US" dirty="0" smtClean="0"/>
              <a:t>I can see your aura,</a:t>
            </a:r>
          </a:p>
          <a:p>
            <a:r>
              <a:rPr lang="en-US" dirty="0" smtClean="0"/>
              <a:t>Taste the color black,</a:t>
            </a:r>
          </a:p>
          <a:p>
            <a:r>
              <a:rPr lang="en-US" dirty="0" smtClean="0"/>
              <a:t>Feel the chill of the green wind,</a:t>
            </a:r>
          </a:p>
          <a:p>
            <a:r>
              <a:rPr lang="en-US" dirty="0" smtClean="0"/>
              <a:t>Smell blue butterflies,</a:t>
            </a:r>
          </a:p>
          <a:p>
            <a:r>
              <a:rPr lang="en-US" dirty="0" smtClean="0"/>
              <a:t>Hear the yellow rain.</a:t>
            </a:r>
          </a:p>
          <a:p>
            <a:r>
              <a:rPr lang="en-US" dirty="0" smtClean="0"/>
              <a:t>Life is never boring when inspiration is always around.”</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135</TotalTime>
  <Words>559</Words>
  <Application>Microsoft Office PowerPoint</Application>
  <PresentationFormat>On-screen Show (4:3)</PresentationFormat>
  <Paragraphs>53</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News Gothic MT</vt:lpstr>
      <vt:lpstr>Wingdings 2</vt:lpstr>
      <vt:lpstr>Breeze</vt:lpstr>
      <vt:lpstr>International Works of Peace</vt:lpstr>
      <vt:lpstr>Thich Nhat Han</vt:lpstr>
      <vt:lpstr>PowerPoint Presentation</vt:lpstr>
      <vt:lpstr>Peace in Midst of the Storm</vt:lpstr>
      <vt:lpstr>PowerPoint Presentation</vt:lpstr>
      <vt:lpstr>In Peace and Harmony with Nature</vt:lpstr>
      <vt:lpstr>PowerPoint Presentation</vt:lpstr>
      <vt:lpstr>House of Love and Diversity</vt:lpstr>
      <vt:lpstr>PowerPoint Presentation</vt:lpstr>
      <vt:lpstr>Looking the Storm in the Eye</vt:lpstr>
    </vt:vector>
  </TitlesOfParts>
  <Company>Epiphany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Works of Peace</dc:title>
  <dc:creator>Ashton Smith</dc:creator>
  <cp:lastModifiedBy>Jodi</cp:lastModifiedBy>
  <cp:revision>33</cp:revision>
  <dcterms:created xsi:type="dcterms:W3CDTF">2016-10-26T18:16:36Z</dcterms:created>
  <dcterms:modified xsi:type="dcterms:W3CDTF">2017-06-08T21:08:41Z</dcterms:modified>
</cp:coreProperties>
</file>