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3"/>
  </p:notesMasterIdLst>
  <p:handoutMasterIdLst>
    <p:handoutMasterId r:id="rId24"/>
  </p:handoutMasterIdLst>
  <p:sldIdLst>
    <p:sldId id="298" r:id="rId4"/>
    <p:sldId id="257" r:id="rId5"/>
    <p:sldId id="290" r:id="rId6"/>
    <p:sldId id="261" r:id="rId7"/>
    <p:sldId id="262" r:id="rId8"/>
    <p:sldId id="269" r:id="rId9"/>
    <p:sldId id="268" r:id="rId10"/>
    <p:sldId id="266" r:id="rId11"/>
    <p:sldId id="274" r:id="rId12"/>
    <p:sldId id="293" r:id="rId13"/>
    <p:sldId id="294" r:id="rId14"/>
    <p:sldId id="284" r:id="rId15"/>
    <p:sldId id="285" r:id="rId16"/>
    <p:sldId id="286" r:id="rId17"/>
    <p:sldId id="295" r:id="rId18"/>
    <p:sldId id="272" r:id="rId19"/>
    <p:sldId id="288" r:id="rId20"/>
    <p:sldId id="301" r:id="rId21"/>
    <p:sldId id="302" r:id="rId22"/>
  </p:sldIdLst>
  <p:sldSz cx="12192000" cy="6858000"/>
  <p:notesSz cx="7077075" cy="9363075"/>
  <p:custShowLst>
    <p:custShow name="pres 1" id="0">
      <p:sldLst>
        <p:sld r:id="rId5"/>
        <p:sld r:id="rId7"/>
        <p:sld r:id="rId8"/>
        <p:sld r:id="rId9"/>
        <p:sld r:id="rId11"/>
        <p:sld r:id="rId10"/>
        <p:sld r:id="rId12"/>
      </p:sldLst>
    </p:custShow>
  </p:custShowLst>
  <p:photoAlbum layout="2picTitle"/>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43695" autoAdjust="0"/>
  </p:normalViewPr>
  <p:slideViewPr>
    <p:cSldViewPr snapToGrid="0">
      <p:cViewPr varScale="1">
        <p:scale>
          <a:sx n="47" d="100"/>
          <a:sy n="47" d="100"/>
        </p:scale>
        <p:origin x="582" y="36"/>
      </p:cViewPr>
      <p:guideLst/>
    </p:cSldViewPr>
  </p:slideViewPr>
  <p:outlineViewPr>
    <p:cViewPr>
      <p:scale>
        <a:sx n="33" d="100"/>
        <a:sy n="33" d="100"/>
      </p:scale>
      <p:origin x="0" y="-6780"/>
    </p:cViewPr>
  </p:outlineViewPr>
  <p:notesTextViewPr>
    <p:cViewPr>
      <p:scale>
        <a:sx n="1" d="1"/>
        <a:sy n="1" d="1"/>
      </p:scale>
      <p:origin x="0" y="0"/>
    </p:cViewPr>
  </p:notesTextViewPr>
  <p:sorterViewPr>
    <p:cViewPr>
      <p:scale>
        <a:sx n="100" d="100"/>
        <a:sy n="100" d="100"/>
      </p:scale>
      <p:origin x="0" y="-63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9142116D-4C42-4A89-BE55-6128A87C52F4}" type="datetimeFigureOut">
              <a:rPr lang="en-US" smtClean="0"/>
              <a:t>7/26/2017</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A6D5BC27-E3FE-4539-BD82-00C136EAD92D}" type="slidenum">
              <a:rPr lang="en-US" smtClean="0"/>
              <a:t>‹#›</a:t>
            </a:fld>
            <a:endParaRPr lang="en-US"/>
          </a:p>
        </p:txBody>
      </p:sp>
    </p:spTree>
    <p:extLst>
      <p:ext uri="{BB962C8B-B14F-4D97-AF65-F5344CB8AC3E}">
        <p14:creationId xmlns:p14="http://schemas.microsoft.com/office/powerpoint/2010/main" val="3091013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149D63B4-511B-4CFF-82AB-41FE1D690302}" type="datetimeFigureOut">
              <a:rPr lang="en-US" smtClean="0"/>
              <a:t>7/26/2017</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54C36003-5599-4D8E-A316-81502ADA439D}" type="slidenum">
              <a:rPr lang="en-US" smtClean="0"/>
              <a:t>‹#›</a:t>
            </a:fld>
            <a:endParaRPr lang="en-US"/>
          </a:p>
        </p:txBody>
      </p:sp>
    </p:spTree>
    <p:extLst>
      <p:ext uri="{BB962C8B-B14F-4D97-AF65-F5344CB8AC3E}">
        <p14:creationId xmlns:p14="http://schemas.microsoft.com/office/powerpoint/2010/main" val="165891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1</a:t>
            </a:fld>
            <a:endParaRPr lang="en-US"/>
          </a:p>
        </p:txBody>
      </p:sp>
    </p:spTree>
    <p:extLst>
      <p:ext uri="{BB962C8B-B14F-4D97-AF65-F5344CB8AC3E}">
        <p14:creationId xmlns:p14="http://schemas.microsoft.com/office/powerpoint/2010/main" val="3081297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36003-5599-4D8E-A316-81502ADA439D}" type="slidenum">
              <a:rPr lang="en-US" smtClean="0"/>
              <a:t>10</a:t>
            </a:fld>
            <a:endParaRPr lang="en-US"/>
          </a:p>
        </p:txBody>
      </p:sp>
    </p:spTree>
    <p:extLst>
      <p:ext uri="{BB962C8B-B14F-4D97-AF65-F5344CB8AC3E}">
        <p14:creationId xmlns:p14="http://schemas.microsoft.com/office/powerpoint/2010/main" val="226631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11</a:t>
            </a:fld>
            <a:endParaRPr lang="en-US"/>
          </a:p>
        </p:txBody>
      </p:sp>
    </p:spTree>
    <p:extLst>
      <p:ext uri="{BB962C8B-B14F-4D97-AF65-F5344CB8AC3E}">
        <p14:creationId xmlns:p14="http://schemas.microsoft.com/office/powerpoint/2010/main" val="753474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12</a:t>
            </a:fld>
            <a:endParaRPr lang="en-US"/>
          </a:p>
        </p:txBody>
      </p:sp>
    </p:spTree>
    <p:extLst>
      <p:ext uri="{BB962C8B-B14F-4D97-AF65-F5344CB8AC3E}">
        <p14:creationId xmlns:p14="http://schemas.microsoft.com/office/powerpoint/2010/main" val="189512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1.  The first painting</a:t>
            </a:r>
            <a:r>
              <a:rPr lang="en-US" baseline="0" dirty="0" smtClean="0"/>
              <a:t> is</a:t>
            </a:r>
            <a:r>
              <a:rPr lang="en-US" dirty="0" smtClean="0"/>
              <a:t> the literal depiction of the poem. I used a darker background to emphasize the whale and the floating feeling in the clouds. The whale looks as if it is floating through coral and peach colored clouds. I made the whale float over the city the way that the whale floats through her thoughts in the poem in a peaceful state. It combines the idea of living under water but also the reality of the city landscape.</a:t>
            </a:r>
          </a:p>
          <a:p>
            <a:pPr defTabSz="939363">
              <a:defRPr/>
            </a:pPr>
            <a:r>
              <a:rPr lang="en-US" dirty="0"/>
              <a:t>2.  This the image I used to describe the deeper meaning of the poem.  I used two whales looking into each other’s eyes almost as if they are separated by a glass wall. I used the distance in deep blue to portray the distance surrounding the question, “will we?”</a:t>
            </a:r>
            <a:endParaRPr lang="en-US" dirty="0" smtClean="0"/>
          </a:p>
          <a:p>
            <a:r>
              <a:rPr lang="en-US" dirty="0" smtClean="0"/>
              <a:t>3. </a:t>
            </a:r>
            <a:r>
              <a:rPr lang="en-US" dirty="0"/>
              <a:t>The last watercolor painting is my own depiction of peace. Cool waters swirl around the warm starfish as if it were in a tide pool. I used salt on the starfish to add texture of the bumpy surface of a real starfish. This is peaceful to me because of the swirling motion that goes on around the starfish while the sea creature remains still.</a:t>
            </a:r>
          </a:p>
        </p:txBody>
      </p:sp>
      <p:sp>
        <p:nvSpPr>
          <p:cNvPr id="4" name="Slide Number Placeholder 3"/>
          <p:cNvSpPr>
            <a:spLocks noGrp="1"/>
          </p:cNvSpPr>
          <p:nvPr>
            <p:ph type="sldNum" sz="quarter" idx="10"/>
          </p:nvPr>
        </p:nvSpPr>
        <p:spPr/>
        <p:txBody>
          <a:bodyPr/>
          <a:lstStyle/>
          <a:p>
            <a:fld id="{54C36003-5599-4D8E-A316-81502ADA439D}" type="slidenum">
              <a:rPr lang="en-US" smtClean="0"/>
              <a:t>13</a:t>
            </a:fld>
            <a:endParaRPr lang="en-US"/>
          </a:p>
        </p:txBody>
      </p:sp>
    </p:spTree>
    <p:extLst>
      <p:ext uri="{BB962C8B-B14F-4D97-AF65-F5344CB8AC3E}">
        <p14:creationId xmlns:p14="http://schemas.microsoft.com/office/powerpoint/2010/main" val="211168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effectLst/>
              </a:rPr>
              <a:t/>
            </a:r>
            <a:br>
              <a:rPr lang="en-US" dirty="0" smtClean="0">
                <a:effectLst/>
              </a:rPr>
            </a:br>
            <a:r>
              <a:rPr lang="en-US" dirty="0"/>
              <a:t>1. Literal Meaning: The whale in this painting is coming to shore to meet his friend.  Although they live in different worlds, they can relate to each other, and they make each other not feel alone anymore.  The whale comes from miles away each day to greet his friend on the shore.  The friend is not shown in the painting, but the whale is positive that she will arrive shortly to do her work and they will sit together in peace.</a:t>
            </a:r>
          </a:p>
          <a:p>
            <a:endParaRPr lang="en-US" dirty="0" smtClean="0"/>
          </a:p>
          <a:p>
            <a:pPr defTabSz="939363">
              <a:defRPr/>
            </a:pPr>
            <a:r>
              <a:rPr lang="en-US" dirty="0"/>
              <a:t>2.  Deeper Meaning: The close up of the whale’s eye, looking the viewer in the face, represents the peace that is held within the magnanimous creature.  The eye is an inlet to the whale’s soul, and it is clear that as the whale floats across the sea, he is completely content with his life.  The vast ocean that the whale lives in opens up endless opportunities and places to travel.  However, the whale is the happiest when he is close to shore, and he knows that he will be able to see his friend each day and become something even bigger than himself.</a:t>
            </a:r>
          </a:p>
          <a:p>
            <a:pPr defTabSz="939363">
              <a:defRPr/>
            </a:pPr>
            <a:endParaRPr lang="en-US" dirty="0"/>
          </a:p>
          <a:p>
            <a:pPr defTabSz="939363">
              <a:defRPr/>
            </a:pPr>
            <a:r>
              <a:rPr lang="en-US" dirty="0"/>
              <a:t>3.  My Peace Place: My place of peace is anywhere that I can watch the sunset over the water.  I used warm colors in both the sea and the sky to symbolize the warmth that I feel in my soul when I am in a completely tranquil state.  As the sun approaches the horizon, even the trees and the grass stop to watch the beauty that lies before them.  All of the earth, especially myself, is awestruck by the glory and peace that comes with the setting sun.</a:t>
            </a:r>
          </a:p>
          <a:p>
            <a:pPr defTabSz="939363">
              <a:defRPr/>
            </a:pPr>
            <a:endParaRPr lang="en-US" dirty="0"/>
          </a:p>
          <a:p>
            <a:pPr defTabSz="939363">
              <a:defRPr/>
            </a:pPr>
            <a:endParaRPr lang="en-US" dirty="0"/>
          </a:p>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14</a:t>
            </a:fld>
            <a:endParaRPr lang="en-US"/>
          </a:p>
        </p:txBody>
      </p:sp>
    </p:spTree>
    <p:extLst>
      <p:ext uri="{BB962C8B-B14F-4D97-AF65-F5344CB8AC3E}">
        <p14:creationId xmlns:p14="http://schemas.microsoft.com/office/powerpoint/2010/main" val="3416988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15</a:t>
            </a:fld>
            <a:endParaRPr lang="en-US"/>
          </a:p>
        </p:txBody>
      </p:sp>
    </p:spTree>
    <p:extLst>
      <p:ext uri="{BB962C8B-B14F-4D97-AF65-F5344CB8AC3E}">
        <p14:creationId xmlns:p14="http://schemas.microsoft.com/office/powerpoint/2010/main" val="97083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b="1" dirty="0" smtClean="0">
                <a:solidFill>
                  <a:schemeClr val="bg1"/>
                </a:solidFill>
              </a:rPr>
              <a:t>“PEACE” </a:t>
            </a:r>
            <a:r>
              <a:rPr lang="en-US" dirty="0" smtClean="0">
                <a:solidFill>
                  <a:schemeClr val="bg1"/>
                </a:solidFill>
              </a:rPr>
              <a:t>This street artist is Los Angeles, California. All the colors  are visually pleasing to the eye even though they contrast each other and may seem vivid. I like how he incorporates the usual signs of peace with a dove but also includes the elephant as well. </a:t>
            </a:r>
            <a:r>
              <a:rPr lang="en-US" altLang="en-US" dirty="0">
                <a:solidFill>
                  <a:srgbClr val="4E3B30"/>
                </a:solidFill>
                <a:latin typeface="Source Sans Pro"/>
              </a:rPr>
              <a:t>This 2008 piece of graphic art inspired me through the unique representation of peace. While the dove is present which is known to represent peace, there is also an elephant. Elephants are known to be dangerous at times but in this situation, holding a flower, it is peaceful. The flower is also a mandala, a spiritual and religious symbol often used in artworks regarding peace. </a:t>
            </a:r>
          </a:p>
          <a:p>
            <a:pPr defTabSz="939363">
              <a:defRPr/>
            </a:pPr>
            <a:endParaRPr lang="en-US" altLang="en-US" dirty="0">
              <a:solidFill>
                <a:srgbClr val="4E3B30"/>
              </a:solidFill>
              <a:latin typeface="Source Sans Pro"/>
            </a:endParaRPr>
          </a:p>
          <a:p>
            <a:pPr algn="just"/>
            <a:r>
              <a:rPr lang="en-US" sz="1100" b="1" dirty="0">
                <a:solidFill>
                  <a:srgbClr val="4E3B30"/>
                </a:solidFill>
                <a:latin typeface="Source Sans Pro"/>
              </a:rPr>
              <a:t>Noontime Walk</a:t>
            </a:r>
            <a:r>
              <a:rPr lang="en-US" sz="1100" dirty="0">
                <a:solidFill>
                  <a:srgbClr val="4E3B30"/>
                </a:solidFill>
                <a:latin typeface="Source Sans Pro"/>
              </a:rPr>
              <a:t>: I used water color to paint the two elephants and the ground in a geometric pattern. Behind the smaller, younger elephant is a mandala drawn in fine tip black pen.  I wanted to convey that there are multiple types of peace. There is the older, mature peace represented in the cooler darker colors of the mother elephant that comes with age and experience. There is also the unrestrained peace of the elephant splashing in the mud shown through bright colors. This peace comes from the knowledge that, just as the baby as his trunk wrapped around his mother’s tail, we all have something we can rely on. The mandala shows that peace starts even at an early age as it bursts out from the baby elephant like rays from the sun.</a:t>
            </a:r>
          </a:p>
          <a:p>
            <a:pPr algn="just"/>
            <a:endParaRPr lang="en-US" sz="1100" dirty="0">
              <a:solidFill>
                <a:srgbClr val="4E3B30"/>
              </a:solidFill>
              <a:latin typeface="Source Sans Pro"/>
            </a:endParaRPr>
          </a:p>
          <a:p>
            <a:pPr defTabSz="939363" eaLnBrk="0" fontAlgn="base" hangingPunct="0">
              <a:spcBef>
                <a:spcPct val="0"/>
              </a:spcBef>
              <a:spcAft>
                <a:spcPct val="0"/>
              </a:spcAft>
            </a:pPr>
            <a:r>
              <a:rPr lang="en-US" sz="1100" b="1" dirty="0">
                <a:solidFill>
                  <a:srgbClr val="4E3B30"/>
                </a:solidFill>
                <a:latin typeface="Source Sans Pro"/>
              </a:rPr>
              <a:t>Message of Peace</a:t>
            </a:r>
            <a:r>
              <a:rPr lang="en-US" sz="1100" dirty="0">
                <a:solidFill>
                  <a:srgbClr val="4E3B30"/>
                </a:solidFill>
                <a:latin typeface="Source Sans Pro"/>
              </a:rPr>
              <a:t>: </a:t>
            </a:r>
            <a:r>
              <a:rPr lang="en-US" altLang="en-US" sz="1100" dirty="0">
                <a:solidFill>
                  <a:srgbClr val="4E3B30"/>
                </a:solidFill>
                <a:latin typeface="Source Sans Pro"/>
              </a:rPr>
              <a:t>Both </a:t>
            </a:r>
            <a:r>
              <a:rPr lang="en-US" altLang="en-US" sz="1100" dirty="0" err="1">
                <a:solidFill>
                  <a:srgbClr val="4E3B30"/>
                </a:solidFill>
                <a:latin typeface="Source Sans Pro"/>
              </a:rPr>
              <a:t>Fairey’s</a:t>
            </a:r>
            <a:r>
              <a:rPr lang="en-US" altLang="en-US" sz="1100" dirty="0">
                <a:solidFill>
                  <a:srgbClr val="4E3B30"/>
                </a:solidFill>
                <a:latin typeface="Source Sans Pro"/>
              </a:rPr>
              <a:t> and my own elephants convey peace alongside a mandala. </a:t>
            </a:r>
            <a:r>
              <a:rPr lang="en-US" altLang="en-US" sz="1100" dirty="0" err="1">
                <a:solidFill>
                  <a:srgbClr val="4E3B30"/>
                </a:solidFill>
                <a:latin typeface="Source Sans Pro"/>
              </a:rPr>
              <a:t>Fairey’s</a:t>
            </a:r>
            <a:r>
              <a:rPr lang="en-US" altLang="en-US" sz="1100" dirty="0">
                <a:solidFill>
                  <a:srgbClr val="4E3B30"/>
                </a:solidFill>
                <a:latin typeface="Source Sans Pro"/>
              </a:rPr>
              <a:t> shows peace as the elephant takes a dominant stance, ready to </a:t>
            </a:r>
            <a:r>
              <a:rPr lang="en-US" altLang="en-US" sz="1100" dirty="0" smtClean="0">
                <a:solidFill>
                  <a:srgbClr val="4E3B30"/>
                </a:solidFill>
                <a:latin typeface="Source Sans Pro"/>
              </a:rPr>
              <a:t>stand firm </a:t>
            </a:r>
            <a:r>
              <a:rPr lang="en-US" altLang="en-US" sz="1100" dirty="0">
                <a:solidFill>
                  <a:srgbClr val="4E3B30"/>
                </a:solidFill>
                <a:latin typeface="Source Sans Pro"/>
              </a:rPr>
              <a:t>in the name of peace. My elephants, however, walk along knowing they are in a time of peace.  Both show that peace is not just freedom from war, but a state of mind or a desire to fulfill.</a:t>
            </a:r>
            <a:endParaRPr lang="en-US" sz="1100" dirty="0"/>
          </a:p>
          <a:p>
            <a:r>
              <a:rPr lang="en-US" sz="1100" dirty="0"/>
              <a:t/>
            </a:r>
            <a:br>
              <a:rPr lang="en-US" sz="1100" dirty="0"/>
            </a:br>
            <a:endParaRPr lang="en-US" sz="1100" dirty="0"/>
          </a:p>
          <a:p>
            <a:pPr defTabSz="939363">
              <a:defRPr/>
            </a:pPr>
            <a:endParaRPr lang="en-US" altLang="en-US" sz="1100" dirty="0">
              <a:latin typeface="Arial" panose="020B0604020202020204" pitchFamily="34" charset="0"/>
            </a:endParaRPr>
          </a:p>
          <a:p>
            <a:pPr defTabSz="939363">
              <a:defRPr/>
            </a:pPr>
            <a:endParaRPr lang="en-US" dirty="0" smtClean="0">
              <a:solidFill>
                <a:schemeClr val="bg1"/>
              </a:solidFill>
            </a:endParaRPr>
          </a:p>
          <a:p>
            <a:pPr defTabSz="939363">
              <a:defRPr/>
            </a:pPr>
            <a:endParaRPr lang="en-US" dirty="0" smtClean="0">
              <a:solidFill>
                <a:schemeClr val="bg1"/>
              </a:solidFill>
            </a:endParaRPr>
          </a:p>
          <a:p>
            <a:pPr defTabSz="939363">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16</a:t>
            </a:fld>
            <a:endParaRPr lang="en-US"/>
          </a:p>
        </p:txBody>
      </p:sp>
    </p:spTree>
    <p:extLst>
      <p:ext uri="{BB962C8B-B14F-4D97-AF65-F5344CB8AC3E}">
        <p14:creationId xmlns:p14="http://schemas.microsoft.com/office/powerpoint/2010/main" val="1334229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17</a:t>
            </a:fld>
            <a:endParaRPr lang="en-US"/>
          </a:p>
        </p:txBody>
      </p:sp>
    </p:spTree>
    <p:extLst>
      <p:ext uri="{BB962C8B-B14F-4D97-AF65-F5344CB8AC3E}">
        <p14:creationId xmlns:p14="http://schemas.microsoft.com/office/powerpoint/2010/main" val="21273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18</a:t>
            </a:fld>
            <a:endParaRPr lang="en-US"/>
          </a:p>
        </p:txBody>
      </p:sp>
    </p:spTree>
    <p:extLst>
      <p:ext uri="{BB962C8B-B14F-4D97-AF65-F5344CB8AC3E}">
        <p14:creationId xmlns:p14="http://schemas.microsoft.com/office/powerpoint/2010/main" val="3539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36003-5599-4D8E-A316-81502ADA439D}" type="slidenum">
              <a:rPr lang="en-US" smtClean="0"/>
              <a:t>2</a:t>
            </a:fld>
            <a:endParaRPr lang="en-US"/>
          </a:p>
        </p:txBody>
      </p:sp>
    </p:spTree>
    <p:extLst>
      <p:ext uri="{BB962C8B-B14F-4D97-AF65-F5344CB8AC3E}">
        <p14:creationId xmlns:p14="http://schemas.microsoft.com/office/powerpoint/2010/main" val="102659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36003-5599-4D8E-A316-81502ADA439D}" type="slidenum">
              <a:rPr lang="en-US" smtClean="0"/>
              <a:t>3</a:t>
            </a:fld>
            <a:endParaRPr lang="en-US"/>
          </a:p>
        </p:txBody>
      </p:sp>
    </p:spTree>
    <p:extLst>
      <p:ext uri="{BB962C8B-B14F-4D97-AF65-F5344CB8AC3E}">
        <p14:creationId xmlns:p14="http://schemas.microsoft.com/office/powerpoint/2010/main" val="414398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36003-5599-4D8E-A316-81502ADA439D}" type="slidenum">
              <a:rPr lang="en-US" smtClean="0"/>
              <a:t>4</a:t>
            </a:fld>
            <a:endParaRPr lang="en-US"/>
          </a:p>
        </p:txBody>
      </p:sp>
    </p:spTree>
    <p:extLst>
      <p:ext uri="{BB962C8B-B14F-4D97-AF65-F5344CB8AC3E}">
        <p14:creationId xmlns:p14="http://schemas.microsoft.com/office/powerpoint/2010/main" val="1434257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C36003-5599-4D8E-A316-81502ADA439D}" type="slidenum">
              <a:rPr lang="en-US" smtClean="0"/>
              <a:t>5</a:t>
            </a:fld>
            <a:endParaRPr lang="en-US"/>
          </a:p>
        </p:txBody>
      </p:sp>
    </p:spTree>
    <p:extLst>
      <p:ext uri="{BB962C8B-B14F-4D97-AF65-F5344CB8AC3E}">
        <p14:creationId xmlns:p14="http://schemas.microsoft.com/office/powerpoint/2010/main" val="2240474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6</a:t>
            </a:fld>
            <a:endParaRPr lang="en-US"/>
          </a:p>
        </p:txBody>
      </p:sp>
    </p:spTree>
    <p:extLst>
      <p:ext uri="{BB962C8B-B14F-4D97-AF65-F5344CB8AC3E}">
        <p14:creationId xmlns:p14="http://schemas.microsoft.com/office/powerpoint/2010/main" val="621649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7</a:t>
            </a:fld>
            <a:endParaRPr lang="en-US"/>
          </a:p>
        </p:txBody>
      </p:sp>
    </p:spTree>
    <p:extLst>
      <p:ext uri="{BB962C8B-B14F-4D97-AF65-F5344CB8AC3E}">
        <p14:creationId xmlns:p14="http://schemas.microsoft.com/office/powerpoint/2010/main" val="2933391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8</a:t>
            </a:fld>
            <a:endParaRPr lang="en-US"/>
          </a:p>
        </p:txBody>
      </p:sp>
    </p:spTree>
    <p:extLst>
      <p:ext uri="{BB962C8B-B14F-4D97-AF65-F5344CB8AC3E}">
        <p14:creationId xmlns:p14="http://schemas.microsoft.com/office/powerpoint/2010/main" val="2774335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
            </a:r>
            <a:endParaRPr lang="en-US" dirty="0"/>
          </a:p>
        </p:txBody>
      </p:sp>
      <p:sp>
        <p:nvSpPr>
          <p:cNvPr id="4" name="Slide Number Placeholder 3"/>
          <p:cNvSpPr>
            <a:spLocks noGrp="1"/>
          </p:cNvSpPr>
          <p:nvPr>
            <p:ph type="sldNum" sz="quarter" idx="10"/>
          </p:nvPr>
        </p:nvSpPr>
        <p:spPr/>
        <p:txBody>
          <a:bodyPr/>
          <a:lstStyle/>
          <a:p>
            <a:fld id="{54C36003-5599-4D8E-A316-81502ADA439D}" type="slidenum">
              <a:rPr lang="en-US" smtClean="0"/>
              <a:t>9</a:t>
            </a:fld>
            <a:endParaRPr lang="en-US"/>
          </a:p>
        </p:txBody>
      </p:sp>
    </p:spTree>
    <p:extLst>
      <p:ext uri="{BB962C8B-B14F-4D97-AF65-F5344CB8AC3E}">
        <p14:creationId xmlns:p14="http://schemas.microsoft.com/office/powerpoint/2010/main" val="617449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71C3D1-0A58-48A4-8F58-34E6BBBFF16D}"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4095073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D8E89-49F8-4371-A34F-D289208EA4D6}"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3811149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40DEF9-9570-4BF9-ACEB-AF8D73930934}"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3413149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8F8BA9-A3B8-45B5-813E-F2DD8DAB02FB}"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2827940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73DCC-C212-40AD-B54F-1FA17FBBE1F8}"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775988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A2E8F-D039-4BF7-8BEC-2A115FB0472E}"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1164765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AAB05F-8300-4231-B89C-827C84E188E8}"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502429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A8E7B-6C23-488D-B407-65B6909CA745}" type="datetime1">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2697732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02278-B5E7-482C-A1B8-CBD70FFB4294}" type="datetime1">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226136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30523-A589-49C5-B302-BEE0108F9EE2}" type="datetime1">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1473795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19AEE8-C23E-4541-8E75-382CFF6E61FB}"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177818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9B5C2C-F3F3-4671-BC3F-204C0FDB0D12}"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135657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2F882-83A2-4B19-A1A4-06BCAA8E144F}"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274796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8059FC-29ED-4040-9E5E-7CD4A9670BE6}"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3676353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609664-0278-42F8-821B-11B8CF4955A1}"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861616-D251-4120-98DC-715B4AA2EA23}" type="slidenum">
              <a:rPr lang="en-US" smtClean="0"/>
              <a:t>‹#›</a:t>
            </a:fld>
            <a:endParaRPr lang="en-US"/>
          </a:p>
        </p:txBody>
      </p:sp>
    </p:spTree>
    <p:extLst>
      <p:ext uri="{BB962C8B-B14F-4D97-AF65-F5344CB8AC3E}">
        <p14:creationId xmlns:p14="http://schemas.microsoft.com/office/powerpoint/2010/main" val="2740724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BEC6C1-DE6D-49F6-8045-B076ACC233EA}"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1150202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6D29CD-1CCB-4ECB-B0A5-26AB784DF686}"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2541376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F90445-CB50-45FA-9CC1-0B9074E35B73}"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375758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E06182-EE33-4294-A0A6-F9CB331C95C3}"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1010403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1C17FD-1A54-466E-8293-C63056E137B2}" type="datetime1">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966665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A4D990-A478-4645-BC63-9F8BF686A2E2}" type="datetime1">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2192309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DEB95-F136-41FE-B4BA-A583C4F285F6}" type="datetime1">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3099485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01852C-9423-46A5-8191-7691BA6289AE}"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340022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E4BE6F-ECAC-4C0F-94B9-0828D691EEB9}"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3578208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63283-A0C9-48C7-92E4-36FF54D5EF60}"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309248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D4175-F6AA-48D4-B78F-A0BFEC080FD2}"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8013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9F4CA-CF08-4D8F-B4D9-95708DB73468}" type="datetime1">
              <a:rPr lang="en-US" smtClean="0"/>
              <a:t>7/26/2017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936BC-D3D4-4160-903F-B979979F5D2E}" type="slidenum">
              <a:rPr lang="en-US" smtClean="0"/>
              <a:t>‹#›</a:t>
            </a:fld>
            <a:endParaRPr lang="en-US"/>
          </a:p>
        </p:txBody>
      </p:sp>
    </p:spTree>
    <p:extLst>
      <p:ext uri="{BB962C8B-B14F-4D97-AF65-F5344CB8AC3E}">
        <p14:creationId xmlns:p14="http://schemas.microsoft.com/office/powerpoint/2010/main" val="328570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BAFDDE-9C18-47CA-82D9-8E11E20A7967}"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244908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A2B3-16C9-44DF-A06A-4CDA8E477906}" type="datetime1">
              <a:rPr lang="en-US" smtClean="0"/>
              <a:t>7/26/2017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3238088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7A552-3427-4897-A9F9-F477E6F7F0BC}" type="datetime1">
              <a:rPr lang="en-US" smtClean="0"/>
              <a:t>7/26/2017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723360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5931A-2FE4-464C-9B71-B6730FDCDF1A}" type="datetime1">
              <a:rPr lang="en-US" smtClean="0"/>
              <a:t>7/26/2017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270298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31D82C-F9B1-4A4B-AA1E-B0183E600B8F}"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1758446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6113F-3300-4143-8F86-6EC9EF293FA9}" type="datetime1">
              <a:rPr lang="en-US" smtClean="0"/>
              <a:t>7/26/2017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1F52A-4B42-4AA3-B3BC-989AA7304296}" type="slidenum">
              <a:rPr lang="en-US" smtClean="0"/>
              <a:t>‹#›</a:t>
            </a:fld>
            <a:endParaRPr lang="en-US"/>
          </a:p>
        </p:txBody>
      </p:sp>
    </p:spTree>
    <p:extLst>
      <p:ext uri="{BB962C8B-B14F-4D97-AF65-F5344CB8AC3E}">
        <p14:creationId xmlns:p14="http://schemas.microsoft.com/office/powerpoint/2010/main" val="383091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77A3F3-8288-4137-95A4-DC9C5775B861}" type="datetime1">
              <a:rPr lang="en-US" smtClean="0"/>
              <a:t>7/26/2017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1F52A-4B42-4AA3-B3BC-989AA7304296}" type="slidenum">
              <a:rPr lang="en-US" smtClean="0"/>
              <a:t>‹#›</a:t>
            </a:fld>
            <a:endParaRPr lang="en-US"/>
          </a:p>
        </p:txBody>
      </p:sp>
    </p:spTree>
    <p:extLst>
      <p:ext uri="{BB962C8B-B14F-4D97-AF65-F5344CB8AC3E}">
        <p14:creationId xmlns:p14="http://schemas.microsoft.com/office/powerpoint/2010/main" val="149197214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7CFD9-582A-44C5-9429-3FC54BEEA677}" type="datetime1">
              <a:rPr lang="en-US" smtClean="0"/>
              <a:t>7/26/2017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61616-D251-4120-98DC-715B4AA2EA23}" type="slidenum">
              <a:rPr lang="en-US" smtClean="0"/>
              <a:t>‹#›</a:t>
            </a:fld>
            <a:endParaRPr lang="en-US"/>
          </a:p>
        </p:txBody>
      </p:sp>
    </p:spTree>
    <p:extLst>
      <p:ext uri="{BB962C8B-B14F-4D97-AF65-F5344CB8AC3E}">
        <p14:creationId xmlns:p14="http://schemas.microsoft.com/office/powerpoint/2010/main" val="4168378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876452-4135-47BC-83F3-B15D11C48550}" type="datetime1">
              <a:rPr lang="en-US" smtClean="0"/>
              <a:t>7/26/2017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936BC-D3D4-4160-903F-B979979F5D2E}" type="slidenum">
              <a:rPr lang="en-US" smtClean="0"/>
              <a:t>‹#›</a:t>
            </a:fld>
            <a:endParaRPr lang="en-US"/>
          </a:p>
        </p:txBody>
      </p:sp>
    </p:spTree>
    <p:extLst>
      <p:ext uri="{BB962C8B-B14F-4D97-AF65-F5344CB8AC3E}">
        <p14:creationId xmlns:p14="http://schemas.microsoft.com/office/powerpoint/2010/main" val="185063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hyperlink" Target="Peacethruart.weebly.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AF1F52A-4B42-4AA3-B3BC-989AA7304296}" type="slidenum">
              <a:rPr lang="en-US" smtClean="0"/>
              <a:t>1</a:t>
            </a:fld>
            <a:endParaRPr lang="en-US"/>
          </a:p>
        </p:txBody>
      </p:sp>
      <p:sp>
        <p:nvSpPr>
          <p:cNvPr id="7" name="Title 1"/>
          <p:cNvSpPr>
            <a:spLocks noGrp="1"/>
          </p:cNvSpPr>
          <p:nvPr>
            <p:ph type="ctrTitle"/>
          </p:nvPr>
        </p:nvSpPr>
        <p:spPr>
          <a:xfrm>
            <a:off x="325120" y="3227715"/>
            <a:ext cx="11521440" cy="949325"/>
          </a:xfrm>
        </p:spPr>
        <p:txBody>
          <a:bodyPr>
            <a:noAutofit/>
          </a:bodyPr>
          <a:lstStyle/>
          <a:p>
            <a:r>
              <a:rPr lang="en-US" sz="8000" dirty="0" smtClean="0">
                <a:ln w="0"/>
                <a:effectLst>
                  <a:outerShdw blurRad="38100" dist="19050" dir="2700000" algn="tl" rotWithShape="0">
                    <a:schemeClr val="dk1">
                      <a:alpha val="40000"/>
                    </a:schemeClr>
                  </a:outerShdw>
                </a:effectLst>
              </a:rPr>
              <a:t>“Peace Thru Art”</a:t>
            </a:r>
            <a:endParaRPr lang="en-US" sz="8000" dirty="0">
              <a:ln w="0"/>
              <a:effectLst>
                <a:outerShdw blurRad="38100" dist="19050" dir="2700000" algn="tl" rotWithShape="0">
                  <a:schemeClr val="dk1">
                    <a:alpha val="40000"/>
                  </a:schemeClr>
                </a:outerShdw>
              </a:effectLst>
            </a:endParaRPr>
          </a:p>
        </p:txBody>
      </p:sp>
      <p:sp>
        <p:nvSpPr>
          <p:cNvPr id="8" name="Subtitle 2"/>
          <p:cNvSpPr>
            <a:spLocks noGrp="1"/>
          </p:cNvSpPr>
          <p:nvPr>
            <p:ph type="subTitle" idx="1"/>
          </p:nvPr>
        </p:nvSpPr>
        <p:spPr>
          <a:xfrm>
            <a:off x="325120" y="3400455"/>
            <a:ext cx="11521440" cy="4786313"/>
          </a:xfrm>
        </p:spPr>
        <p:txBody>
          <a:bodyPr>
            <a:normAutofit/>
          </a:bodyPr>
          <a:lstStyle/>
          <a:p>
            <a:endParaRPr lang="en-US" sz="4000" b="1" dirty="0" smtClean="0"/>
          </a:p>
          <a:p>
            <a:r>
              <a:rPr lang="en-US" sz="47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Examples of Student Art Projects </a:t>
            </a:r>
          </a:p>
          <a:p>
            <a:pPr>
              <a:spcBef>
                <a:spcPts val="800"/>
              </a:spcBef>
            </a:pPr>
            <a:r>
              <a:rPr lang="en-US" sz="47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Supporting and Developing Peace Concepts</a:t>
            </a:r>
          </a:p>
          <a:p>
            <a:pPr>
              <a:spcBef>
                <a:spcPts val="800"/>
              </a:spcBef>
            </a:pPr>
            <a:endPar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spcBef>
                <a:spcPts val="800"/>
              </a:spcBef>
            </a:pPr>
            <a:r>
              <a:rPr lang="en-US" sz="35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Peacethruart.weebly.com</a:t>
            </a:r>
          </a:p>
          <a:p>
            <a:endParaRPr lang="en-US" dirty="0"/>
          </a:p>
          <a:p>
            <a:endParaRPr lang="en-US" dirty="0"/>
          </a:p>
        </p:txBody>
      </p:sp>
      <p:sp>
        <p:nvSpPr>
          <p:cNvPr id="9" name="TextBox 8"/>
          <p:cNvSpPr txBox="1"/>
          <p:nvPr/>
        </p:nvSpPr>
        <p:spPr>
          <a:xfrm>
            <a:off x="0" y="38693"/>
            <a:ext cx="12455269" cy="3108543"/>
          </a:xfrm>
          <a:prstGeom prst="rect">
            <a:avLst/>
          </a:prstGeom>
          <a:noFill/>
        </p:spPr>
        <p:txBody>
          <a:bodyPr wrap="none" rtlCol="0">
            <a:spAutoFit/>
          </a:bodyPr>
          <a:lstStyle/>
          <a:p>
            <a:pPr latinLnBrk="1"/>
            <a:r>
              <a:rPr lang="en-US" sz="7200" dirty="0" smtClean="0">
                <a:ln w="0"/>
                <a:effectLst>
                  <a:outerShdw blurRad="38100" dist="19050" dir="2700000" algn="tl" rotWithShape="0">
                    <a:schemeClr val="dk1">
                      <a:alpha val="40000"/>
                    </a:schemeClr>
                  </a:outerShdw>
                </a:effectLst>
              </a:rPr>
              <a:t>Creating </a:t>
            </a:r>
            <a:r>
              <a:rPr lang="en-US" sz="7200" dirty="0">
                <a:ln w="0"/>
                <a:effectLst>
                  <a:outerShdw blurRad="38100" dist="19050" dir="2700000" algn="tl" rotWithShape="0">
                    <a:schemeClr val="dk1">
                      <a:alpha val="40000"/>
                    </a:schemeClr>
                  </a:outerShdw>
                </a:effectLst>
              </a:rPr>
              <a:t>a Visual Arts Classroom </a:t>
            </a:r>
            <a:endParaRPr lang="en-US" sz="7200" dirty="0" smtClean="0">
              <a:ln w="0"/>
              <a:effectLst>
                <a:outerShdw blurRad="38100" dist="19050" dir="2700000" algn="tl" rotWithShape="0">
                  <a:schemeClr val="dk1">
                    <a:alpha val="40000"/>
                  </a:schemeClr>
                </a:outerShdw>
              </a:effectLst>
            </a:endParaRPr>
          </a:p>
          <a:p>
            <a:pPr algn="ctr" latinLnBrk="1"/>
            <a:r>
              <a:rPr lang="en-US" sz="7200" dirty="0" smtClean="0">
                <a:ln w="0"/>
                <a:effectLst>
                  <a:outerShdw blurRad="38100" dist="19050" dir="2700000" algn="tl" rotWithShape="0">
                    <a:schemeClr val="dk1">
                      <a:alpha val="40000"/>
                    </a:schemeClr>
                  </a:outerShdw>
                </a:effectLst>
              </a:rPr>
              <a:t>Centered </a:t>
            </a:r>
            <a:r>
              <a:rPr lang="en-US" sz="7200" dirty="0">
                <a:ln w="0"/>
                <a:effectLst>
                  <a:outerShdw blurRad="38100" dist="19050" dir="2700000" algn="tl" rotWithShape="0">
                    <a:schemeClr val="dk1">
                      <a:alpha val="40000"/>
                    </a:schemeClr>
                  </a:outerShdw>
                </a:effectLst>
              </a:rPr>
              <a:t>Around Peace</a:t>
            </a:r>
          </a:p>
          <a:p>
            <a:pPr algn="ctr" latinLnBrk="1"/>
            <a:r>
              <a:rPr lang="en-US" sz="3200" dirty="0" smtClean="0">
                <a:ln w="0"/>
                <a:effectLst>
                  <a:outerShdw blurRad="38100" dist="19050" dir="2700000" algn="tl" rotWithShape="0">
                    <a:schemeClr val="dk1">
                      <a:alpha val="40000"/>
                    </a:schemeClr>
                  </a:outerShdw>
                </a:effectLst>
              </a:rPr>
              <a:t>Jodi Tomboulian and Dr</a:t>
            </a:r>
            <a:r>
              <a:rPr lang="en-US" sz="3200" dirty="0">
                <a:ln w="0"/>
                <a:effectLst>
                  <a:outerShdw blurRad="38100" dist="19050" dir="2700000" algn="tl" rotWithShape="0">
                    <a:schemeClr val="dk1">
                      <a:alpha val="40000"/>
                    </a:schemeClr>
                  </a:outerShdw>
                </a:effectLst>
              </a:rPr>
              <a:t>. Alice Arnold, ED. </a:t>
            </a:r>
            <a:r>
              <a:rPr lang="en-US" sz="3200" dirty="0" smtClean="0">
                <a:ln w="0"/>
                <a:effectLst>
                  <a:outerShdw blurRad="38100" dist="19050" dir="2700000" algn="tl" rotWithShape="0">
                    <a:schemeClr val="dk1">
                      <a:alpha val="40000"/>
                    </a:schemeClr>
                  </a:outerShdw>
                </a:effectLst>
              </a:rPr>
              <a:t>D</a:t>
            </a:r>
            <a:endParaRPr lang="en-US" sz="3200" dirty="0">
              <a:ln w="0"/>
              <a:effectLst>
                <a:outerShdw blurRad="38100" dist="19050" dir="2700000" algn="tl" rotWithShape="0">
                  <a:schemeClr val="dk1">
                    <a:alpha val="40000"/>
                  </a:schemeClr>
                </a:outerShdw>
              </a:effectLst>
            </a:endParaRPr>
          </a:p>
          <a:p>
            <a:endParaRPr lang="en-US" sz="2000" dirty="0"/>
          </a:p>
        </p:txBody>
      </p:sp>
    </p:spTree>
    <p:extLst>
      <p:ext uri="{BB962C8B-B14F-4D97-AF65-F5344CB8AC3E}">
        <p14:creationId xmlns:p14="http://schemas.microsoft.com/office/powerpoint/2010/main" val="257496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861"/>
            <a:ext cx="3953022" cy="284977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7158" y="-1635"/>
            <a:ext cx="3982407" cy="2873134"/>
          </a:xfrm>
          <a:prstGeom prst="rect">
            <a:avLst/>
          </a:prstGeom>
        </p:spPr>
      </p:pic>
      <p:sp>
        <p:nvSpPr>
          <p:cNvPr id="7" name="Title 1"/>
          <p:cNvSpPr txBox="1">
            <a:spLocks/>
          </p:cNvSpPr>
          <p:nvPr/>
        </p:nvSpPr>
        <p:spPr>
          <a:xfrm>
            <a:off x="2370386" y="2616122"/>
            <a:ext cx="1951040" cy="66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chemeClr val="bg1"/>
                </a:solidFill>
              </a:rPr>
              <a:t>Joy: 11</a:t>
            </a:r>
            <a:r>
              <a:rPr lang="en-US" sz="2000" baseline="30000" dirty="0" smtClean="0">
                <a:solidFill>
                  <a:schemeClr val="bg1"/>
                </a:solidFill>
              </a:rPr>
              <a:t>th</a:t>
            </a:r>
            <a:r>
              <a:rPr lang="en-US" sz="2000" dirty="0" smtClean="0">
                <a:solidFill>
                  <a:schemeClr val="bg1"/>
                </a:solidFill>
              </a:rPr>
              <a:t> grade</a:t>
            </a:r>
            <a:endParaRPr lang="en-US" sz="2000" dirty="0">
              <a:solidFill>
                <a:schemeClr val="bg1"/>
              </a:solidFill>
            </a:endParaRPr>
          </a:p>
        </p:txBody>
      </p:sp>
      <p:sp>
        <p:nvSpPr>
          <p:cNvPr id="2" name="Title 1"/>
          <p:cNvSpPr>
            <a:spLocks noGrp="1"/>
          </p:cNvSpPr>
          <p:nvPr>
            <p:ph type="title"/>
          </p:nvPr>
        </p:nvSpPr>
        <p:spPr>
          <a:xfrm>
            <a:off x="4165925" y="967317"/>
            <a:ext cx="3887266" cy="5658991"/>
          </a:xfrm>
        </p:spPr>
        <p:txBody>
          <a:bodyPr>
            <a:normAutofit fontScale="90000"/>
          </a:bodyPr>
          <a:lstStyle/>
          <a:p>
            <a:pPr algn="ctr"/>
            <a:r>
              <a:rPr lang="en-US" sz="5300" b="1" dirty="0" smtClean="0"/>
              <a:t>Art 1 and 2</a:t>
            </a:r>
            <a:br>
              <a:rPr lang="en-US" sz="5300" b="1" dirty="0" smtClean="0"/>
            </a:br>
            <a:r>
              <a:rPr lang="en-US" sz="5300" b="1" dirty="0" smtClean="0"/>
              <a:t>Assignment: </a:t>
            </a:r>
            <a:r>
              <a:rPr lang="en-US" dirty="0" smtClean="0"/>
              <a:t/>
            </a:r>
            <a:br>
              <a:rPr lang="en-US" dirty="0" smtClean="0"/>
            </a:br>
            <a:r>
              <a:rPr lang="en-US" b="1" dirty="0" smtClean="0">
                <a:solidFill>
                  <a:schemeClr val="bg1"/>
                </a:solidFill>
              </a:rPr>
              <a:t>Illustrate one of the Chinese student’s writings</a:t>
            </a:r>
            <a:br>
              <a:rPr lang="en-US" b="1" dirty="0" smtClean="0">
                <a:solidFill>
                  <a:schemeClr val="bg1"/>
                </a:solidFill>
              </a:rPr>
            </a:br>
            <a:r>
              <a:rPr lang="en-US" b="1" dirty="0" smtClean="0">
                <a:solidFill>
                  <a:schemeClr val="bg1"/>
                </a:solidFill>
              </a:rPr>
              <a:t> </a:t>
            </a:r>
            <a:r>
              <a:rPr lang="en-US" sz="2700" dirty="0" smtClean="0"/>
              <a:t>(“</a:t>
            </a:r>
            <a:r>
              <a:rPr lang="en-US" sz="2700" dirty="0"/>
              <a:t>A Small River” by </a:t>
            </a:r>
            <a:r>
              <a:rPr lang="en-US" sz="2700" dirty="0" err="1" smtClean="0"/>
              <a:t>Penglian</a:t>
            </a:r>
            <a:r>
              <a:rPr lang="en-US" sz="2700" dirty="0" smtClean="0"/>
              <a:t/>
            </a:r>
            <a:br>
              <a:rPr lang="en-US" sz="2700" dirty="0" smtClean="0"/>
            </a:br>
            <a:r>
              <a:rPr lang="en-US" sz="2700" dirty="0" smtClean="0"/>
              <a:t>or</a:t>
            </a:r>
            <a:r>
              <a:rPr lang="en-US" sz="2700" dirty="0"/>
              <a:t/>
            </a:r>
            <a:br>
              <a:rPr lang="en-US" sz="2700" dirty="0"/>
            </a:br>
            <a:r>
              <a:rPr lang="en-US" sz="2700" dirty="0"/>
              <a:t>“A Charming Place” by </a:t>
            </a:r>
            <a:r>
              <a:rPr lang="en-US" sz="2700" dirty="0" smtClean="0"/>
              <a:t>Elsa)</a:t>
            </a:r>
            <a:br>
              <a:rPr lang="en-US" sz="2700" dirty="0" smtClean="0"/>
            </a:br>
            <a:r>
              <a:rPr lang="en-US" b="1" dirty="0" smtClean="0">
                <a:solidFill>
                  <a:schemeClr val="bg1"/>
                </a:solidFill>
              </a:rPr>
              <a:t>and write an artist's statement </a:t>
            </a:r>
            <a:r>
              <a:rPr lang="en-US" dirty="0" smtClean="0"/>
              <a:t/>
            </a:r>
            <a:br>
              <a:rPr lang="en-US"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FAF1F52A-4B42-4AA3-B3BC-989AA7304296}" type="slidenum">
              <a:rPr lang="en-US" smtClean="0"/>
              <a:t>10</a:t>
            </a:fld>
            <a:endParaRPr lang="en-US"/>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48" y="4006167"/>
            <a:ext cx="3953022" cy="284976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2666" y="4006167"/>
            <a:ext cx="4036899" cy="2891679"/>
          </a:xfrm>
          <a:prstGeom prst="rect">
            <a:avLst/>
          </a:prstGeom>
        </p:spPr>
      </p:pic>
      <p:sp>
        <p:nvSpPr>
          <p:cNvPr id="12" name="Title 1"/>
          <p:cNvSpPr txBox="1">
            <a:spLocks/>
          </p:cNvSpPr>
          <p:nvPr/>
        </p:nvSpPr>
        <p:spPr>
          <a:xfrm>
            <a:off x="10039643" y="6196855"/>
            <a:ext cx="1951040" cy="66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Aiden: 10</a:t>
            </a:r>
            <a:r>
              <a:rPr lang="en-US" sz="2000" baseline="30000" dirty="0" smtClean="0"/>
              <a:t>th</a:t>
            </a:r>
            <a:r>
              <a:rPr lang="en-US" sz="2000" dirty="0" smtClean="0"/>
              <a:t> grade</a:t>
            </a:r>
            <a:endParaRPr lang="en-US" sz="2000" dirty="0"/>
          </a:p>
        </p:txBody>
      </p:sp>
      <p:sp>
        <p:nvSpPr>
          <p:cNvPr id="13" name="Title 1"/>
          <p:cNvSpPr txBox="1">
            <a:spLocks/>
          </p:cNvSpPr>
          <p:nvPr/>
        </p:nvSpPr>
        <p:spPr>
          <a:xfrm>
            <a:off x="10345968" y="2739544"/>
            <a:ext cx="1951040" cy="6611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solidFill>
                  <a:schemeClr val="bg1"/>
                </a:solidFill>
              </a:rPr>
              <a:t>Violet: 9</a:t>
            </a:r>
            <a:r>
              <a:rPr lang="en-US" sz="2000" baseline="30000" dirty="0" smtClean="0">
                <a:solidFill>
                  <a:schemeClr val="bg1"/>
                </a:solidFill>
              </a:rPr>
              <a:t>th</a:t>
            </a:r>
            <a:r>
              <a:rPr lang="en-US" sz="2000" dirty="0" smtClean="0">
                <a:solidFill>
                  <a:schemeClr val="bg1"/>
                </a:solidFill>
              </a:rPr>
              <a:t> grade</a:t>
            </a:r>
            <a:endParaRPr lang="en-US" sz="2000" dirty="0">
              <a:solidFill>
                <a:schemeClr val="bg1"/>
              </a:solidFill>
            </a:endParaRPr>
          </a:p>
        </p:txBody>
      </p:sp>
      <p:sp>
        <p:nvSpPr>
          <p:cNvPr id="14" name="TextBox 13"/>
          <p:cNvSpPr txBox="1"/>
          <p:nvPr/>
        </p:nvSpPr>
        <p:spPr>
          <a:xfrm>
            <a:off x="4881990" y="379681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654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bg1"/>
                </a:solidFill>
              </a:rPr>
              <a:t>American Art Student’s Assignments</a:t>
            </a:r>
            <a:br>
              <a:rPr lang="en-US" b="1" dirty="0">
                <a:solidFill>
                  <a:schemeClr val="bg1"/>
                </a:solidFill>
              </a:rPr>
            </a:br>
            <a:endParaRPr lang="en-US" dirty="0"/>
          </a:p>
        </p:txBody>
      </p:sp>
      <p:sp>
        <p:nvSpPr>
          <p:cNvPr id="3" name="Rectangle 2"/>
          <p:cNvSpPr/>
          <p:nvPr/>
        </p:nvSpPr>
        <p:spPr>
          <a:xfrm>
            <a:off x="233083" y="822085"/>
            <a:ext cx="11725834" cy="6093976"/>
          </a:xfrm>
          <a:prstGeom prst="rect">
            <a:avLst/>
          </a:prstGeom>
        </p:spPr>
        <p:txBody>
          <a:bodyPr wrap="square">
            <a:spAutoFit/>
          </a:bodyPr>
          <a:lstStyle/>
          <a:p>
            <a:r>
              <a:rPr lang="en-US" sz="4800" b="1" dirty="0"/>
              <a:t>Art 2</a:t>
            </a:r>
            <a:r>
              <a:rPr lang="en-US" sz="5400" dirty="0"/>
              <a:t>:</a:t>
            </a:r>
            <a:r>
              <a:rPr lang="en-US" sz="4000" dirty="0"/>
              <a:t> </a:t>
            </a:r>
          </a:p>
          <a:p>
            <a:r>
              <a:rPr lang="en-US" sz="4000" dirty="0"/>
              <a:t>      </a:t>
            </a:r>
            <a:r>
              <a:rPr lang="en-US" sz="4800" dirty="0"/>
              <a:t>Create a  triptych inspired by the poem,      </a:t>
            </a:r>
          </a:p>
          <a:p>
            <a:r>
              <a:rPr lang="en-US" sz="4800" dirty="0"/>
              <a:t>     “Whale, We,” written by a Chinese student </a:t>
            </a:r>
          </a:p>
          <a:p>
            <a:r>
              <a:rPr lang="en-US" sz="4800" dirty="0"/>
              <a:t>      whose prompt was “Peace Within</a:t>
            </a:r>
            <a:r>
              <a:rPr lang="en-US" sz="4800" dirty="0" smtClean="0"/>
              <a:t>”</a:t>
            </a:r>
            <a:r>
              <a:rPr lang="en-US" sz="4800" dirty="0"/>
              <a:t/>
            </a:r>
            <a:br>
              <a:rPr lang="en-US" sz="4800" dirty="0"/>
            </a:br>
            <a:r>
              <a:rPr lang="en-US" sz="4800" dirty="0" smtClean="0"/>
              <a:t>1</a:t>
            </a:r>
            <a:r>
              <a:rPr lang="en-US" sz="4800" dirty="0"/>
              <a:t>. Literal meaning of the poem</a:t>
            </a:r>
            <a:br>
              <a:rPr lang="en-US" sz="4800" dirty="0"/>
            </a:br>
            <a:r>
              <a:rPr lang="en-US" sz="4800" dirty="0"/>
              <a:t>2. The "deeper" more figurative meaning</a:t>
            </a:r>
            <a:br>
              <a:rPr lang="en-US" sz="4800" dirty="0"/>
            </a:br>
            <a:r>
              <a:rPr lang="en-US" sz="4800" dirty="0"/>
              <a:t>3. Your own painting on "inner peace"</a:t>
            </a:r>
            <a:br>
              <a:rPr lang="en-US" sz="4800" dirty="0"/>
            </a:br>
            <a:endParaRPr lang="en-US" sz="4800" dirty="0"/>
          </a:p>
        </p:txBody>
      </p:sp>
      <p:sp>
        <p:nvSpPr>
          <p:cNvPr id="4" name="Slide Number Placeholder 3"/>
          <p:cNvSpPr>
            <a:spLocks noGrp="1"/>
          </p:cNvSpPr>
          <p:nvPr>
            <p:ph type="sldNum" sz="quarter" idx="12"/>
          </p:nvPr>
        </p:nvSpPr>
        <p:spPr/>
        <p:txBody>
          <a:bodyPr/>
          <a:lstStyle/>
          <a:p>
            <a:fld id="{FAF1F52A-4B42-4AA3-B3BC-989AA7304296}" type="slidenum">
              <a:rPr lang="en-US" smtClean="0"/>
              <a:t>11</a:t>
            </a:fld>
            <a:endParaRPr lang="en-US"/>
          </a:p>
        </p:txBody>
      </p:sp>
    </p:spTree>
    <p:extLst>
      <p:ext uri="{BB962C8B-B14F-4D97-AF65-F5344CB8AC3E}">
        <p14:creationId xmlns:p14="http://schemas.microsoft.com/office/powerpoint/2010/main" val="2952534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1453" y="0"/>
            <a:ext cx="5462114" cy="6705600"/>
          </a:xfrm>
        </p:spPr>
        <p:txBody>
          <a:bodyPr>
            <a:normAutofit fontScale="47500" lnSpcReduction="20000"/>
          </a:bodyPr>
          <a:lstStyle/>
          <a:p>
            <a:endParaRPr lang="en-US" dirty="0" smtClean="0"/>
          </a:p>
          <a:p>
            <a:pPr marL="0" indent="0" algn="ctr">
              <a:buNone/>
            </a:pPr>
            <a:r>
              <a:rPr lang="en-US" sz="7600" b="1" dirty="0" smtClean="0"/>
              <a:t>While </a:t>
            </a:r>
            <a:r>
              <a:rPr lang="en-US" sz="7600" b="1" dirty="0"/>
              <a:t>I am doing my work</a:t>
            </a:r>
            <a:br>
              <a:rPr lang="en-US" sz="7600" b="1" dirty="0"/>
            </a:br>
            <a:r>
              <a:rPr lang="en-US" sz="7600" b="1" dirty="0"/>
              <a:t>She is swimming over my </a:t>
            </a:r>
            <a:r>
              <a:rPr lang="en-US" sz="7600" b="1" dirty="0" smtClean="0"/>
              <a:t>head</a:t>
            </a:r>
          </a:p>
          <a:p>
            <a:pPr marL="0" indent="0" algn="ctr">
              <a:buNone/>
            </a:pPr>
            <a:r>
              <a:rPr lang="en-US" sz="7600" b="1" dirty="0"/>
              <a:t/>
            </a:r>
            <a:br>
              <a:rPr lang="en-US" sz="7600" b="1" dirty="0"/>
            </a:br>
            <a:r>
              <a:rPr lang="en-US" sz="7600" b="1" dirty="0"/>
              <a:t>We can't touch each </a:t>
            </a:r>
            <a:r>
              <a:rPr lang="en-US" sz="7600" b="1" dirty="0" smtClean="0"/>
              <a:t>other</a:t>
            </a:r>
          </a:p>
          <a:p>
            <a:pPr marL="0" indent="0" algn="ctr">
              <a:buNone/>
            </a:pPr>
            <a:r>
              <a:rPr lang="en-US" sz="7600" b="1" dirty="0"/>
              <a:t/>
            </a:r>
            <a:br>
              <a:rPr lang="en-US" sz="7600" b="1" dirty="0"/>
            </a:br>
            <a:r>
              <a:rPr lang="en-US" sz="7600" b="1" dirty="0"/>
              <a:t>But we can have eye contact</a:t>
            </a:r>
            <a:br>
              <a:rPr lang="en-US" sz="7600" b="1" dirty="0"/>
            </a:br>
            <a:r>
              <a:rPr lang="en-US" sz="7600" b="1" dirty="0"/>
              <a:t>That gives me inner </a:t>
            </a:r>
            <a:r>
              <a:rPr lang="en-US" sz="7600" b="1" dirty="0" smtClean="0"/>
              <a:t>peace</a:t>
            </a:r>
          </a:p>
          <a:p>
            <a:pPr marL="0" indent="0" algn="ctr">
              <a:buNone/>
            </a:pPr>
            <a:r>
              <a:rPr lang="en-US" sz="7600" b="1" dirty="0"/>
              <a:t/>
            </a:r>
            <a:br>
              <a:rPr lang="en-US" sz="7600" b="1" dirty="0"/>
            </a:br>
            <a:r>
              <a:rPr lang="en-US" sz="7600" b="1" dirty="0"/>
              <a:t>Sometimes ever</a:t>
            </a:r>
            <a:br>
              <a:rPr lang="en-US" sz="7600" b="1" dirty="0"/>
            </a:br>
            <a:r>
              <a:rPr lang="en-US" sz="7600" b="1" dirty="0"/>
              <a:t>Sometimes </a:t>
            </a:r>
            <a:r>
              <a:rPr lang="en-US" sz="7600" b="1" dirty="0" smtClean="0"/>
              <a:t>never</a:t>
            </a:r>
          </a:p>
          <a:p>
            <a:pPr marL="0" indent="0" algn="ctr">
              <a:buNone/>
            </a:pPr>
            <a:r>
              <a:rPr lang="en-US" sz="7600" b="1" dirty="0"/>
              <a:t/>
            </a:r>
            <a:br>
              <a:rPr lang="en-US" sz="7600" b="1" dirty="0"/>
            </a:br>
            <a:r>
              <a:rPr lang="en-US" sz="7600" b="1" dirty="0" smtClean="0"/>
              <a:t>Whale, </a:t>
            </a:r>
            <a:r>
              <a:rPr lang="en-US" sz="7600" b="1" dirty="0"/>
              <a:t>we</a:t>
            </a:r>
            <a:br>
              <a:rPr lang="en-US" sz="7600" b="1" dirty="0"/>
            </a:br>
            <a:r>
              <a:rPr lang="en-US" sz="7600" b="1" dirty="0"/>
              <a:t>Will we </a:t>
            </a:r>
            <a:r>
              <a:rPr lang="en-US" sz="6700" b="1" dirty="0"/>
              <a:t>?</a:t>
            </a:r>
            <a:endParaRPr lang="en-US" sz="3800" b="1" dirty="0"/>
          </a:p>
        </p:txBody>
      </p:sp>
      <p:sp>
        <p:nvSpPr>
          <p:cNvPr id="4" name="Content Placeholder 2"/>
          <p:cNvSpPr txBox="1">
            <a:spLocks/>
          </p:cNvSpPr>
          <p:nvPr/>
        </p:nvSpPr>
        <p:spPr>
          <a:xfrm>
            <a:off x="321527" y="0"/>
            <a:ext cx="5741020" cy="662940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a:p>
            <a:pPr marL="0" indent="0" algn="ctr">
              <a:buFont typeface="Arial" panose="020B0604020202020204" pitchFamily="34" charset="0"/>
              <a:buNone/>
            </a:pPr>
            <a:r>
              <a:rPr lang="en-US" sz="5100" b="1" u="sng" dirty="0" smtClean="0"/>
              <a:t>Whale , We</a:t>
            </a:r>
          </a:p>
          <a:p>
            <a:pPr marL="0" indent="0" algn="ctr">
              <a:buFont typeface="Arial" panose="020B0604020202020204" pitchFamily="34" charset="0"/>
              <a:buNone/>
            </a:pPr>
            <a:r>
              <a:rPr lang="en-US" sz="2400" u="sng" dirty="0" smtClean="0"/>
              <a:t>By  Cu (Peace)</a:t>
            </a:r>
          </a:p>
          <a:p>
            <a:pPr marL="0" indent="0" algn="ctr">
              <a:buFont typeface="Arial" panose="020B0604020202020204" pitchFamily="34" charset="0"/>
              <a:buNone/>
            </a:pPr>
            <a:r>
              <a:rPr lang="en-US" sz="4700" dirty="0" smtClean="0"/>
              <a:t/>
            </a:r>
            <a:br>
              <a:rPr lang="en-US" sz="4700" dirty="0" smtClean="0"/>
            </a:br>
            <a:r>
              <a:rPr lang="en-US" sz="4700" b="1" dirty="0" smtClean="0"/>
              <a:t>I have a dream</a:t>
            </a:r>
            <a:br>
              <a:rPr lang="en-US" sz="4700" b="1" dirty="0" smtClean="0"/>
            </a:br>
            <a:r>
              <a:rPr lang="en-US" sz="4700" b="1" dirty="0" smtClean="0"/>
              <a:t>I want to live under the water</a:t>
            </a:r>
          </a:p>
          <a:p>
            <a:pPr marL="0" indent="0" algn="ctr">
              <a:buFont typeface="Arial" panose="020B0604020202020204" pitchFamily="34" charset="0"/>
              <a:buNone/>
            </a:pPr>
            <a:r>
              <a:rPr lang="en-US" sz="4700" b="1" dirty="0" smtClean="0"/>
              <a:t/>
            </a:r>
            <a:br>
              <a:rPr lang="en-US" sz="4700" b="1" dirty="0" smtClean="0"/>
            </a:br>
            <a:r>
              <a:rPr lang="en-US" sz="4700" b="1" dirty="0" smtClean="0"/>
              <a:t>There is my friend there, Anny</a:t>
            </a:r>
            <a:br>
              <a:rPr lang="en-US" sz="4700" b="1" dirty="0" smtClean="0"/>
            </a:br>
            <a:r>
              <a:rPr lang="en-US" sz="4700" b="1" dirty="0" err="1" smtClean="0"/>
              <a:t>Anny</a:t>
            </a:r>
            <a:r>
              <a:rPr lang="en-US" sz="4700" b="1" dirty="0" smtClean="0"/>
              <a:t> is a whale</a:t>
            </a:r>
          </a:p>
          <a:p>
            <a:pPr marL="0" indent="0" algn="ctr">
              <a:buFont typeface="Arial" panose="020B0604020202020204" pitchFamily="34" charset="0"/>
              <a:buNone/>
            </a:pPr>
            <a:r>
              <a:rPr lang="en-US" sz="4700" b="1" dirty="0" smtClean="0"/>
              <a:t/>
            </a:r>
            <a:br>
              <a:rPr lang="en-US" sz="4700" b="1" dirty="0" smtClean="0"/>
            </a:br>
            <a:r>
              <a:rPr lang="en-US" sz="4700" b="1" dirty="0" smtClean="0"/>
              <a:t>Who lives alone</a:t>
            </a:r>
            <a:br>
              <a:rPr lang="en-US" sz="4700" b="1" dirty="0" smtClean="0"/>
            </a:br>
            <a:r>
              <a:rPr lang="en-US" sz="4700" b="1" dirty="0" smtClean="0"/>
              <a:t>Who is the same as me</a:t>
            </a:r>
          </a:p>
        </p:txBody>
      </p:sp>
      <p:cxnSp>
        <p:nvCxnSpPr>
          <p:cNvPr id="5" name="Straight Connector 4"/>
          <p:cNvCxnSpPr/>
          <p:nvPr/>
        </p:nvCxnSpPr>
        <p:spPr>
          <a:xfrm>
            <a:off x="6062547" y="254000"/>
            <a:ext cx="0" cy="6375400"/>
          </a:xfrm>
          <a:prstGeom prst="line">
            <a:avLst/>
          </a:prstGeom>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fld id="{FAF1F52A-4B42-4AA3-B3BC-989AA7304296}" type="slidenum">
              <a:rPr lang="en-US" smtClean="0"/>
              <a:t>12</a:t>
            </a:fld>
            <a:endParaRPr lang="en-US"/>
          </a:p>
        </p:txBody>
      </p:sp>
    </p:spTree>
    <p:extLst>
      <p:ext uri="{BB962C8B-B14F-4D97-AF65-F5344CB8AC3E}">
        <p14:creationId xmlns:p14="http://schemas.microsoft.com/office/powerpoint/2010/main" val="138725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 </a:t>
            </a:r>
            <a:endParaRPr lang="en-US"/>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951981" cy="566482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34834" y="0"/>
            <a:ext cx="3857166" cy="5419493"/>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5950" y="2679698"/>
            <a:ext cx="5907998" cy="4178302"/>
          </a:xfrm>
          <a:prstGeom prst="rect">
            <a:avLst/>
          </a:prstGeom>
        </p:spPr>
      </p:pic>
      <p:sp>
        <p:nvSpPr>
          <p:cNvPr id="7" name="TextBox 6"/>
          <p:cNvSpPr txBox="1"/>
          <p:nvPr/>
        </p:nvSpPr>
        <p:spPr>
          <a:xfrm>
            <a:off x="26830" y="-230461"/>
            <a:ext cx="808235" cy="1200329"/>
          </a:xfrm>
          <a:prstGeom prst="rect">
            <a:avLst/>
          </a:prstGeom>
          <a:noFill/>
        </p:spPr>
        <p:txBody>
          <a:bodyPr wrap="none" rtlCol="0">
            <a:spAutoFit/>
          </a:bodyPr>
          <a:lstStyle/>
          <a:p>
            <a:r>
              <a:rPr lang="en-US" sz="7200" b="1" dirty="0">
                <a:solidFill>
                  <a:schemeClr val="bg1"/>
                </a:solidFill>
              </a:rPr>
              <a:t>1</a:t>
            </a:r>
            <a:r>
              <a:rPr lang="en-US" sz="4800" dirty="0">
                <a:solidFill>
                  <a:schemeClr val="bg1"/>
                </a:solidFill>
              </a:rPr>
              <a:t>.</a:t>
            </a:r>
          </a:p>
        </p:txBody>
      </p:sp>
      <p:sp>
        <p:nvSpPr>
          <p:cNvPr id="9" name="TextBox 8"/>
          <p:cNvSpPr txBox="1"/>
          <p:nvPr/>
        </p:nvSpPr>
        <p:spPr>
          <a:xfrm>
            <a:off x="7930716" y="5419493"/>
            <a:ext cx="808235" cy="1200329"/>
          </a:xfrm>
          <a:prstGeom prst="rect">
            <a:avLst/>
          </a:prstGeom>
          <a:noFill/>
        </p:spPr>
        <p:txBody>
          <a:bodyPr wrap="none" rtlCol="0">
            <a:spAutoFit/>
          </a:bodyPr>
          <a:lstStyle/>
          <a:p>
            <a:r>
              <a:rPr lang="en-US" sz="7200" b="1" dirty="0" smtClean="0">
                <a:solidFill>
                  <a:schemeClr val="bg1"/>
                </a:solidFill>
              </a:rPr>
              <a:t>2</a:t>
            </a:r>
            <a:r>
              <a:rPr lang="en-US" sz="4800" dirty="0" smtClean="0">
                <a:solidFill>
                  <a:schemeClr val="bg1"/>
                </a:solidFill>
              </a:rPr>
              <a:t>.</a:t>
            </a:r>
            <a:endParaRPr lang="en-US" sz="4800" dirty="0">
              <a:solidFill>
                <a:schemeClr val="bg1"/>
              </a:solidFill>
            </a:endParaRPr>
          </a:p>
        </p:txBody>
      </p:sp>
      <p:sp>
        <p:nvSpPr>
          <p:cNvPr id="10" name="TextBox 9"/>
          <p:cNvSpPr txBox="1"/>
          <p:nvPr/>
        </p:nvSpPr>
        <p:spPr>
          <a:xfrm>
            <a:off x="11325265" y="4354101"/>
            <a:ext cx="808235" cy="1200329"/>
          </a:xfrm>
          <a:prstGeom prst="rect">
            <a:avLst/>
          </a:prstGeom>
          <a:noFill/>
        </p:spPr>
        <p:txBody>
          <a:bodyPr wrap="none" rtlCol="0">
            <a:spAutoFit/>
          </a:bodyPr>
          <a:lstStyle/>
          <a:p>
            <a:r>
              <a:rPr lang="en-US" sz="7200" b="1" dirty="0" smtClean="0">
                <a:solidFill>
                  <a:schemeClr val="bg1"/>
                </a:solidFill>
              </a:rPr>
              <a:t>3</a:t>
            </a:r>
            <a:r>
              <a:rPr lang="en-US" sz="4800" dirty="0" smtClean="0">
                <a:solidFill>
                  <a:schemeClr val="bg1"/>
                </a:solidFill>
              </a:rPr>
              <a:t>.</a:t>
            </a:r>
            <a:endParaRPr lang="en-US" sz="4800" dirty="0">
              <a:solidFill>
                <a:schemeClr val="bg1"/>
              </a:solidFill>
            </a:endParaRPr>
          </a:p>
        </p:txBody>
      </p:sp>
      <p:sp>
        <p:nvSpPr>
          <p:cNvPr id="4" name="TextBox 3"/>
          <p:cNvSpPr txBox="1"/>
          <p:nvPr/>
        </p:nvSpPr>
        <p:spPr>
          <a:xfrm>
            <a:off x="10912156" y="5886040"/>
            <a:ext cx="1014380" cy="369332"/>
          </a:xfrm>
          <a:prstGeom prst="rect">
            <a:avLst/>
          </a:prstGeom>
          <a:noFill/>
        </p:spPr>
        <p:txBody>
          <a:bodyPr wrap="none" rtlCol="0">
            <a:spAutoFit/>
          </a:bodyPr>
          <a:lstStyle/>
          <a:p>
            <a:r>
              <a:rPr lang="en-US" dirty="0" smtClean="0"/>
              <a:t>By: Anna</a:t>
            </a:r>
            <a:endParaRPr lang="en-US" dirty="0"/>
          </a:p>
        </p:txBody>
      </p:sp>
      <p:sp>
        <p:nvSpPr>
          <p:cNvPr id="11" name="Slide Number Placeholder 10"/>
          <p:cNvSpPr>
            <a:spLocks noGrp="1"/>
          </p:cNvSpPr>
          <p:nvPr>
            <p:ph type="sldNum" sz="quarter" idx="12"/>
          </p:nvPr>
        </p:nvSpPr>
        <p:spPr/>
        <p:txBody>
          <a:bodyPr/>
          <a:lstStyle/>
          <a:p>
            <a:fld id="{FAF1F52A-4B42-4AA3-B3BC-989AA7304296}" type="slidenum">
              <a:rPr lang="en-US" smtClean="0"/>
              <a:t>13</a:t>
            </a:fld>
            <a:endParaRPr lang="en-US"/>
          </a:p>
        </p:txBody>
      </p:sp>
    </p:spTree>
    <p:extLst>
      <p:ext uri="{BB962C8B-B14F-4D97-AF65-F5344CB8AC3E}">
        <p14:creationId xmlns:p14="http://schemas.microsoft.com/office/powerpoint/2010/main" val="26224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184730" y="0"/>
            <a:ext cx="4007005" cy="5680698"/>
          </a:xfr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1534" y="-190499"/>
            <a:ext cx="5927925" cy="430784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08284" y="2360612"/>
            <a:ext cx="6010232" cy="4250605"/>
          </a:xfrm>
          <a:prstGeom prst="rect">
            <a:avLst/>
          </a:prstGeom>
        </p:spPr>
      </p:pic>
      <p:sp>
        <p:nvSpPr>
          <p:cNvPr id="3" name="TextBox 2"/>
          <p:cNvSpPr txBox="1"/>
          <p:nvPr/>
        </p:nvSpPr>
        <p:spPr>
          <a:xfrm>
            <a:off x="26830" y="2594019"/>
            <a:ext cx="808235" cy="1200329"/>
          </a:xfrm>
          <a:prstGeom prst="rect">
            <a:avLst/>
          </a:prstGeom>
          <a:noFill/>
        </p:spPr>
        <p:txBody>
          <a:bodyPr wrap="none" rtlCol="0">
            <a:spAutoFit/>
          </a:bodyPr>
          <a:lstStyle/>
          <a:p>
            <a:r>
              <a:rPr lang="en-US" sz="7200" b="1" dirty="0">
                <a:solidFill>
                  <a:schemeClr val="bg1"/>
                </a:solidFill>
              </a:rPr>
              <a:t>1</a:t>
            </a:r>
            <a:r>
              <a:rPr lang="en-US" sz="4800" dirty="0">
                <a:solidFill>
                  <a:schemeClr val="bg1"/>
                </a:solidFill>
              </a:rPr>
              <a:t>.</a:t>
            </a:r>
          </a:p>
        </p:txBody>
      </p:sp>
      <p:sp>
        <p:nvSpPr>
          <p:cNvPr id="7" name="TextBox 6"/>
          <p:cNvSpPr txBox="1"/>
          <p:nvPr/>
        </p:nvSpPr>
        <p:spPr>
          <a:xfrm>
            <a:off x="11458829" y="-65411"/>
            <a:ext cx="808235" cy="1200329"/>
          </a:xfrm>
          <a:prstGeom prst="rect">
            <a:avLst/>
          </a:prstGeom>
          <a:noFill/>
        </p:spPr>
        <p:txBody>
          <a:bodyPr wrap="none" rtlCol="0">
            <a:spAutoFit/>
          </a:bodyPr>
          <a:lstStyle/>
          <a:p>
            <a:r>
              <a:rPr lang="en-US" sz="7200" b="1" dirty="0" smtClean="0">
                <a:solidFill>
                  <a:schemeClr val="bg1"/>
                </a:solidFill>
              </a:rPr>
              <a:t>3</a:t>
            </a:r>
            <a:r>
              <a:rPr lang="en-US" sz="4800" dirty="0" smtClean="0">
                <a:solidFill>
                  <a:schemeClr val="bg1"/>
                </a:solidFill>
              </a:rPr>
              <a:t>.</a:t>
            </a:r>
            <a:endParaRPr lang="en-US" sz="4800" dirty="0">
              <a:solidFill>
                <a:schemeClr val="bg1"/>
              </a:solidFill>
            </a:endParaRPr>
          </a:p>
        </p:txBody>
      </p:sp>
      <p:sp>
        <p:nvSpPr>
          <p:cNvPr id="8" name="TextBox 7"/>
          <p:cNvSpPr txBox="1"/>
          <p:nvPr/>
        </p:nvSpPr>
        <p:spPr>
          <a:xfrm>
            <a:off x="3515824" y="5428096"/>
            <a:ext cx="808235" cy="1200329"/>
          </a:xfrm>
          <a:prstGeom prst="rect">
            <a:avLst/>
          </a:prstGeom>
          <a:noFill/>
        </p:spPr>
        <p:txBody>
          <a:bodyPr wrap="none" rtlCol="0">
            <a:spAutoFit/>
          </a:bodyPr>
          <a:lstStyle/>
          <a:p>
            <a:r>
              <a:rPr lang="en-US" sz="7200" b="1" dirty="0" smtClean="0">
                <a:solidFill>
                  <a:schemeClr val="bg1"/>
                </a:solidFill>
              </a:rPr>
              <a:t>2</a:t>
            </a:r>
            <a:r>
              <a:rPr lang="en-US" sz="4800" dirty="0" smtClean="0">
                <a:solidFill>
                  <a:schemeClr val="bg1"/>
                </a:solidFill>
              </a:rPr>
              <a:t>.</a:t>
            </a:r>
            <a:endParaRPr lang="en-US" sz="4800" dirty="0">
              <a:solidFill>
                <a:schemeClr val="bg1"/>
              </a:solidFill>
            </a:endParaRPr>
          </a:p>
        </p:txBody>
      </p:sp>
      <p:sp>
        <p:nvSpPr>
          <p:cNvPr id="9" name="TextBox 8"/>
          <p:cNvSpPr txBox="1"/>
          <p:nvPr/>
        </p:nvSpPr>
        <p:spPr>
          <a:xfrm>
            <a:off x="430947" y="6028260"/>
            <a:ext cx="1125436" cy="369332"/>
          </a:xfrm>
          <a:prstGeom prst="rect">
            <a:avLst/>
          </a:prstGeom>
          <a:noFill/>
        </p:spPr>
        <p:txBody>
          <a:bodyPr wrap="none" rtlCol="0">
            <a:spAutoFit/>
          </a:bodyPr>
          <a:lstStyle/>
          <a:p>
            <a:r>
              <a:rPr lang="en-US" dirty="0" smtClean="0"/>
              <a:t>By Ashton</a:t>
            </a:r>
            <a:endParaRPr lang="en-US" dirty="0"/>
          </a:p>
        </p:txBody>
      </p:sp>
      <p:sp>
        <p:nvSpPr>
          <p:cNvPr id="10" name="Slide Number Placeholder 9"/>
          <p:cNvSpPr>
            <a:spLocks noGrp="1"/>
          </p:cNvSpPr>
          <p:nvPr>
            <p:ph type="sldNum" sz="quarter" idx="12"/>
          </p:nvPr>
        </p:nvSpPr>
        <p:spPr/>
        <p:txBody>
          <a:bodyPr/>
          <a:lstStyle/>
          <a:p>
            <a:fld id="{FAF1F52A-4B42-4AA3-B3BC-989AA7304296}" type="slidenum">
              <a:rPr lang="en-US" sz="2400" smtClean="0"/>
              <a:t>14</a:t>
            </a:fld>
            <a:endParaRPr lang="en-US" dirty="0"/>
          </a:p>
        </p:txBody>
      </p:sp>
    </p:spTree>
    <p:extLst>
      <p:ext uri="{BB962C8B-B14F-4D97-AF65-F5344CB8AC3E}">
        <p14:creationId xmlns:p14="http://schemas.microsoft.com/office/powerpoint/2010/main" val="129741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880" y="0"/>
            <a:ext cx="10515600" cy="6664960"/>
          </a:xfrm>
        </p:spPr>
        <p:txBody>
          <a:bodyPr>
            <a:normAutofit/>
          </a:bodyPr>
          <a:lstStyle/>
          <a:p>
            <a:r>
              <a:rPr lang="en-US" sz="2700" b="1" dirty="0" smtClean="0"/>
              <a:t/>
            </a:r>
            <a:br>
              <a:rPr lang="en-US" sz="2700" b="1" dirty="0" smtClean="0"/>
            </a:br>
            <a:r>
              <a:rPr lang="en-US" sz="3100" b="1" dirty="0" smtClean="0">
                <a:solidFill>
                  <a:schemeClr val="bg1"/>
                </a:solidFill>
              </a:rPr>
              <a:t>Example of Upper School </a:t>
            </a:r>
            <a:r>
              <a:rPr lang="en-US" sz="3100" b="1" dirty="0">
                <a:solidFill>
                  <a:schemeClr val="bg1"/>
                </a:solidFill>
              </a:rPr>
              <a:t>T</a:t>
            </a:r>
            <a:r>
              <a:rPr lang="en-US" sz="3100" b="1" dirty="0" smtClean="0">
                <a:solidFill>
                  <a:schemeClr val="bg1"/>
                </a:solidFill>
              </a:rPr>
              <a:t>hematic Unit:</a:t>
            </a:r>
            <a:r>
              <a:rPr lang="en-US" sz="2700" b="1" dirty="0" smtClean="0"/>
              <a:t/>
            </a:r>
            <a:br>
              <a:rPr lang="en-US" sz="2700" b="1" dirty="0" smtClean="0"/>
            </a:br>
            <a:r>
              <a:rPr lang="en-US" sz="2700" b="1" dirty="0"/>
              <a:t/>
            </a:r>
            <a:br>
              <a:rPr lang="en-US" sz="2700" b="1" dirty="0"/>
            </a:br>
            <a:r>
              <a:rPr lang="en-US" sz="2700" b="1" dirty="0" smtClean="0"/>
              <a:t>​</a:t>
            </a:r>
            <a:r>
              <a:rPr lang="en-US" sz="2700" b="1" dirty="0" smtClean="0">
                <a:solidFill>
                  <a:schemeClr val="bg1"/>
                </a:solidFill>
              </a:rPr>
              <a:t>Project #1:</a:t>
            </a:r>
            <a:r>
              <a:rPr lang="en-US" sz="2700" b="1" dirty="0" smtClean="0"/>
              <a:t/>
            </a:r>
            <a:br>
              <a:rPr lang="en-US" sz="2700" b="1" dirty="0" smtClean="0"/>
            </a:br>
            <a:r>
              <a:rPr lang="en-US" sz="2700" b="1" dirty="0"/>
              <a:t>	</a:t>
            </a:r>
            <a:r>
              <a:rPr lang="en-US" sz="2700" b="1" dirty="0" smtClean="0"/>
              <a:t>Research </a:t>
            </a:r>
            <a:r>
              <a:rPr lang="en-US" sz="2700" b="1" dirty="0"/>
              <a:t>three different international art works on peace.  </a:t>
            </a:r>
            <a:r>
              <a:rPr lang="en-US" sz="2700" b="1" dirty="0" smtClean="0"/>
              <a:t/>
            </a:r>
            <a:br>
              <a:rPr lang="en-US" sz="2700" b="1" dirty="0" smtClean="0"/>
            </a:br>
            <a:r>
              <a:rPr lang="en-US" sz="2700" b="1" dirty="0"/>
              <a:t>	</a:t>
            </a:r>
            <a:r>
              <a:rPr lang="en-US" sz="2700" b="1" dirty="0" smtClean="0"/>
              <a:t>Create </a:t>
            </a:r>
            <a:r>
              <a:rPr lang="en-US" sz="2700" b="1" dirty="0"/>
              <a:t>a short </a:t>
            </a:r>
            <a:r>
              <a:rPr lang="en-US" sz="2700" b="1" dirty="0" err="1"/>
              <a:t>Powerpoint</a:t>
            </a:r>
            <a:r>
              <a:rPr lang="en-US" sz="2700" b="1" dirty="0"/>
              <a:t> to share your findings with the class</a:t>
            </a:r>
            <a:r>
              <a:rPr lang="en-US" sz="2700" b="1" dirty="0" smtClean="0"/>
              <a:t>.</a:t>
            </a:r>
            <a:br>
              <a:rPr lang="en-US" sz="2700" b="1" dirty="0" smtClean="0"/>
            </a:br>
            <a:r>
              <a:rPr lang="en-US" sz="2700" b="1" dirty="0" smtClean="0"/>
              <a:t/>
            </a:r>
            <a:br>
              <a:rPr lang="en-US" sz="2700" b="1" dirty="0" smtClean="0"/>
            </a:br>
            <a:r>
              <a:rPr lang="en-US" sz="2700" b="1" dirty="0" smtClean="0">
                <a:solidFill>
                  <a:schemeClr val="bg1"/>
                </a:solidFill>
              </a:rPr>
              <a:t>Project #2:</a:t>
            </a:r>
            <a:r>
              <a:rPr lang="en-US" sz="2700" b="1" dirty="0" smtClean="0"/>
              <a:t/>
            </a:r>
            <a:br>
              <a:rPr lang="en-US" sz="2700" b="1" dirty="0" smtClean="0"/>
            </a:br>
            <a:r>
              <a:rPr lang="en-US" sz="2700" b="1" dirty="0"/>
              <a:t>	</a:t>
            </a:r>
            <a:r>
              <a:rPr lang="en-US" sz="2700" b="1" dirty="0" smtClean="0"/>
              <a:t>Choose one of these works and write an </a:t>
            </a:r>
            <a:r>
              <a:rPr lang="en-US" sz="2800" b="1" dirty="0" err="1" smtClean="0"/>
              <a:t>Ekphrasis</a:t>
            </a:r>
            <a:r>
              <a:rPr lang="en-US" sz="2800" b="1" dirty="0" smtClean="0"/>
              <a:t> poem about it.</a:t>
            </a:r>
            <a:r>
              <a:rPr lang="en-US" sz="2700" b="1" dirty="0"/>
              <a:t/>
            </a:r>
            <a:br>
              <a:rPr lang="en-US" sz="2700" b="1" dirty="0"/>
            </a:br>
            <a:r>
              <a:rPr lang="en-US" sz="2700" b="1" dirty="0" smtClean="0"/>
              <a:t>​</a:t>
            </a:r>
            <a:br>
              <a:rPr lang="en-US" sz="2700" b="1" dirty="0" smtClean="0"/>
            </a:br>
            <a:r>
              <a:rPr lang="en-US" sz="2700" b="1" dirty="0" smtClean="0">
                <a:solidFill>
                  <a:schemeClr val="bg1"/>
                </a:solidFill>
              </a:rPr>
              <a:t>Project #3:</a:t>
            </a:r>
            <a:r>
              <a:rPr lang="en-US" sz="2700" b="1" dirty="0" smtClean="0"/>
              <a:t/>
            </a:r>
            <a:br>
              <a:rPr lang="en-US" sz="2700" b="1" dirty="0" smtClean="0"/>
            </a:br>
            <a:r>
              <a:rPr lang="en-US" sz="2700" b="1" dirty="0"/>
              <a:t>	</a:t>
            </a:r>
            <a:r>
              <a:rPr lang="en-US" sz="2700" b="1" dirty="0" smtClean="0"/>
              <a:t>Create </a:t>
            </a:r>
            <a:r>
              <a:rPr lang="en-US" sz="2700" b="1" dirty="0"/>
              <a:t>your own artwork on peace inspired by one of the </a:t>
            </a:r>
            <a:r>
              <a:rPr lang="en-US" sz="2700" b="1" dirty="0" smtClean="0"/>
              <a:t>	 </a:t>
            </a:r>
            <a:br>
              <a:rPr lang="en-US" sz="2700" b="1" dirty="0" smtClean="0"/>
            </a:br>
            <a:r>
              <a:rPr lang="en-US" sz="2700" b="1" dirty="0"/>
              <a:t>	</a:t>
            </a:r>
            <a:r>
              <a:rPr lang="en-US" sz="2700" b="1" dirty="0" smtClean="0"/>
              <a:t>    international </a:t>
            </a:r>
            <a:r>
              <a:rPr lang="en-US" sz="2700" b="1" dirty="0"/>
              <a:t>art </a:t>
            </a:r>
            <a:r>
              <a:rPr lang="en-US" sz="2700" b="1" dirty="0" smtClean="0"/>
              <a:t>works </a:t>
            </a:r>
            <a:r>
              <a:rPr lang="en-US" sz="2700" b="1" dirty="0"/>
              <a:t>that you researched</a:t>
            </a:r>
            <a:r>
              <a:rPr lang="en-US" sz="2700" b="1" dirty="0" smtClean="0"/>
              <a:t>.</a:t>
            </a:r>
            <a:br>
              <a:rPr lang="en-US" sz="2700" b="1" dirty="0" smtClean="0"/>
            </a:br>
            <a:r>
              <a:rPr lang="en-US" sz="2700" b="1" dirty="0">
                <a:solidFill>
                  <a:schemeClr val="bg1"/>
                </a:solidFill>
              </a:rPr>
              <a:t>	</a:t>
            </a:r>
            <a:r>
              <a:rPr lang="en-US" sz="2700" b="1" dirty="0" smtClean="0"/>
              <a:t>Create </a:t>
            </a:r>
            <a:r>
              <a:rPr lang="en-US" sz="2700" b="1" dirty="0"/>
              <a:t>a </a:t>
            </a:r>
            <a:r>
              <a:rPr lang="en-US" sz="2700" b="1" dirty="0" err="1"/>
              <a:t>Powerpoint</a:t>
            </a:r>
            <a:r>
              <a:rPr lang="en-US" sz="2700" b="1" dirty="0"/>
              <a:t> that </a:t>
            </a:r>
            <a:r>
              <a:rPr lang="en-US" sz="2700" b="1" dirty="0" smtClean="0"/>
              <a:t>including your artwork and its inspiration</a:t>
            </a:r>
            <a:br>
              <a:rPr lang="en-US" sz="2700" b="1" dirty="0" smtClean="0"/>
            </a:br>
            <a:r>
              <a:rPr lang="en-US" sz="2700" b="1" dirty="0"/>
              <a:t>	 </a:t>
            </a:r>
            <a:r>
              <a:rPr lang="en-US" sz="2700" b="1" dirty="0" smtClean="0"/>
              <a:t>   and your artist’s statement explaining how their connection and </a:t>
            </a:r>
            <a:br>
              <a:rPr lang="en-US" sz="2700" b="1" dirty="0" smtClean="0"/>
            </a:br>
            <a:r>
              <a:rPr lang="en-US" sz="2700" b="1"/>
              <a:t>	</a:t>
            </a:r>
            <a:r>
              <a:rPr lang="en-US" sz="2700" b="1" smtClean="0"/>
              <a:t>    how </a:t>
            </a:r>
            <a:r>
              <a:rPr lang="en-US" sz="2700" b="1" dirty="0" smtClean="0"/>
              <a:t>they relate to the theme of peace. </a:t>
            </a:r>
            <a:r>
              <a:rPr lang="en-US" sz="2700" b="1" dirty="0"/>
              <a:t/>
            </a:r>
            <a:br>
              <a:rPr lang="en-US" sz="2700" b="1" dirty="0"/>
            </a:br>
            <a:r>
              <a:rPr lang="en-US" sz="2700" b="1" dirty="0"/>
              <a:t>    </a:t>
            </a:r>
            <a:endParaRPr lang="en-US" sz="2700" dirty="0"/>
          </a:p>
        </p:txBody>
      </p:sp>
      <p:sp>
        <p:nvSpPr>
          <p:cNvPr id="3" name="Slide Number Placeholder 2"/>
          <p:cNvSpPr>
            <a:spLocks noGrp="1"/>
          </p:cNvSpPr>
          <p:nvPr>
            <p:ph type="sldNum" sz="quarter" idx="12"/>
          </p:nvPr>
        </p:nvSpPr>
        <p:spPr/>
        <p:txBody>
          <a:bodyPr/>
          <a:lstStyle/>
          <a:p>
            <a:fld id="{FAF1F52A-4B42-4AA3-B3BC-989AA7304296}" type="slidenum">
              <a:rPr lang="en-US" smtClean="0"/>
              <a:t>15</a:t>
            </a:fld>
            <a:endParaRPr lang="en-US"/>
          </a:p>
        </p:txBody>
      </p:sp>
    </p:spTree>
    <p:extLst>
      <p:ext uri="{BB962C8B-B14F-4D97-AF65-F5344CB8AC3E}">
        <p14:creationId xmlns:p14="http://schemas.microsoft.com/office/powerpoint/2010/main" val="1592788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4683" y="360204"/>
            <a:ext cx="3505200" cy="4700016"/>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0845" y="471039"/>
            <a:ext cx="7059510" cy="5130165"/>
          </a:xfrm>
          <a:prstGeom prst="rect">
            <a:avLst/>
          </a:prstGeom>
        </p:spPr>
      </p:pic>
      <p:sp>
        <p:nvSpPr>
          <p:cNvPr id="6" name="Rectangle 5"/>
          <p:cNvSpPr/>
          <p:nvPr/>
        </p:nvSpPr>
        <p:spPr>
          <a:xfrm>
            <a:off x="6096000" y="5740797"/>
            <a:ext cx="5257800" cy="1231106"/>
          </a:xfrm>
          <a:prstGeom prst="rect">
            <a:avLst/>
          </a:prstGeom>
        </p:spPr>
        <p:txBody>
          <a:bodyPr wrap="square">
            <a:spAutoFit/>
          </a:bodyPr>
          <a:lstStyle/>
          <a:p>
            <a:pPr algn="ctr"/>
            <a:r>
              <a:rPr lang="en-US" sz="2800" b="0" i="0" u="none" strike="noStrike" dirty="0" smtClean="0">
                <a:solidFill>
                  <a:srgbClr val="4E3B30"/>
                </a:solidFill>
                <a:effectLst/>
                <a:latin typeface="Source Sans Pro"/>
              </a:rPr>
              <a:t>  </a:t>
            </a:r>
            <a:r>
              <a:rPr lang="en-US" sz="2800" b="0" i="0" u="none" strike="noStrike" dirty="0" smtClean="0">
                <a:effectLst/>
                <a:latin typeface="Source Sans Pro"/>
              </a:rPr>
              <a:t>“</a:t>
            </a:r>
            <a:r>
              <a:rPr lang="en-US" sz="2800" b="0" i="1" u="none" strike="noStrike" dirty="0" smtClean="0">
                <a:effectLst/>
                <a:latin typeface="Source Sans Pro"/>
              </a:rPr>
              <a:t>NOONTIME WALK</a:t>
            </a:r>
            <a:r>
              <a:rPr lang="en-US" sz="2800" b="0" i="0" u="none" strike="noStrike" dirty="0" smtClean="0">
                <a:effectLst/>
                <a:latin typeface="Source Sans Pro"/>
              </a:rPr>
              <a:t>” </a:t>
            </a:r>
          </a:p>
          <a:p>
            <a:pPr algn="ctr"/>
            <a:r>
              <a:rPr lang="en-US" sz="2800" b="0" i="0" u="none" strike="noStrike" dirty="0" smtClean="0">
                <a:effectLst/>
                <a:latin typeface="Source Sans Pro"/>
              </a:rPr>
              <a:t>BY ANNA (12</a:t>
            </a:r>
            <a:r>
              <a:rPr lang="en-US" sz="2800" b="0" i="0" u="none" strike="noStrike" baseline="30000" dirty="0" smtClean="0">
                <a:effectLst/>
                <a:latin typeface="Source Sans Pro"/>
              </a:rPr>
              <a:t>th</a:t>
            </a:r>
            <a:r>
              <a:rPr lang="en-US" sz="2800" b="0" i="0" u="none" strike="noStrike" dirty="0" smtClean="0">
                <a:effectLst/>
                <a:latin typeface="Source Sans Pro"/>
              </a:rPr>
              <a:t> </a:t>
            </a:r>
            <a:r>
              <a:rPr lang="en-US" sz="2800" dirty="0" smtClean="0">
                <a:latin typeface="Source Sans Pro"/>
              </a:rPr>
              <a:t>G</a:t>
            </a:r>
            <a:r>
              <a:rPr lang="en-US" sz="2800" b="0" i="0" u="none" strike="noStrike" dirty="0" smtClean="0">
                <a:effectLst/>
                <a:latin typeface="Source Sans Pro"/>
              </a:rPr>
              <a:t>rade Student)</a:t>
            </a:r>
            <a:r>
              <a:rPr lang="en-US" b="0" dirty="0" smtClean="0">
                <a:effectLst/>
              </a:rPr>
              <a:t/>
            </a:r>
            <a:br>
              <a:rPr lang="en-US" b="0" dirty="0" smtClean="0">
                <a:effectLst/>
              </a:rPr>
            </a:br>
            <a:endParaRPr lang="en-US" dirty="0"/>
          </a:p>
        </p:txBody>
      </p:sp>
      <p:sp>
        <p:nvSpPr>
          <p:cNvPr id="7" name="Rectangle 6"/>
          <p:cNvSpPr/>
          <p:nvPr/>
        </p:nvSpPr>
        <p:spPr>
          <a:xfrm>
            <a:off x="506445" y="5045039"/>
            <a:ext cx="5023876" cy="2092881"/>
          </a:xfrm>
          <a:prstGeom prst="rect">
            <a:avLst/>
          </a:prstGeom>
        </p:spPr>
        <p:txBody>
          <a:bodyPr wrap="none">
            <a:spAutoFit/>
          </a:bodyPr>
          <a:lstStyle/>
          <a:p>
            <a:pPr algn="ctr"/>
            <a:r>
              <a:rPr lang="en-US" sz="3200" b="1" i="1" dirty="0" smtClean="0"/>
              <a:t>“Peace”</a:t>
            </a:r>
            <a:r>
              <a:rPr lang="en-US" sz="3200" b="1" dirty="0" smtClean="0"/>
              <a:t>  </a:t>
            </a:r>
          </a:p>
          <a:p>
            <a:pPr algn="ctr"/>
            <a:r>
              <a:rPr lang="en-US" sz="3200" b="1" dirty="0" smtClean="0"/>
              <a:t>by California street artist </a:t>
            </a:r>
          </a:p>
          <a:p>
            <a:pPr algn="ctr"/>
            <a:r>
              <a:rPr lang="en-US" sz="3200" b="1" dirty="0" smtClean="0"/>
              <a:t>Shepard </a:t>
            </a:r>
            <a:r>
              <a:rPr lang="en-US" sz="3200" b="1" dirty="0" err="1" smtClean="0"/>
              <a:t>Fairey</a:t>
            </a:r>
            <a:endParaRPr lang="en-US" sz="3200" b="1" dirty="0" smtClean="0"/>
          </a:p>
          <a:p>
            <a:pPr algn="ctr"/>
            <a:r>
              <a:rPr lang="en-US" sz="1600" dirty="0" smtClean="0">
                <a:latin typeface="Times New Roman" pitchFamily="18" charset="0"/>
                <a:cs typeface="Times New Roman" pitchFamily="18" charset="0"/>
              </a:rPr>
              <a:t>https://www.wired.com/2010/08/shepard-fairey-auction</a:t>
            </a:r>
            <a:endParaRPr lang="en-US" sz="1600" b="1" dirty="0" smtClean="0"/>
          </a:p>
          <a:p>
            <a:endParaRPr lang="en-US" dirty="0"/>
          </a:p>
        </p:txBody>
      </p:sp>
      <p:sp>
        <p:nvSpPr>
          <p:cNvPr id="4" name="Slide Number Placeholder 3"/>
          <p:cNvSpPr>
            <a:spLocks noGrp="1"/>
          </p:cNvSpPr>
          <p:nvPr>
            <p:ph type="sldNum" sz="quarter" idx="12"/>
          </p:nvPr>
        </p:nvSpPr>
        <p:spPr/>
        <p:txBody>
          <a:bodyPr/>
          <a:lstStyle/>
          <a:p>
            <a:fld id="{FAF1F52A-4B42-4AA3-B3BC-989AA7304296}" type="slidenum">
              <a:rPr lang="en-US" smtClean="0"/>
              <a:t>16</a:t>
            </a:fld>
            <a:endParaRPr lang="en-US"/>
          </a:p>
        </p:txBody>
      </p:sp>
    </p:spTree>
    <p:extLst>
      <p:ext uri="{BB962C8B-B14F-4D97-AF65-F5344CB8AC3E}">
        <p14:creationId xmlns:p14="http://schemas.microsoft.com/office/powerpoint/2010/main" val="3754482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5960" y="913765"/>
            <a:ext cx="10515600" cy="1325563"/>
          </a:xfrm>
        </p:spPr>
        <p:txBody>
          <a:bodyPr/>
          <a:lstStyle/>
          <a:p>
            <a:r>
              <a:rPr lang="en-US"/>
              <a:t/>
            </a:r>
            <a:br>
              <a:rPr lang="en-US"/>
            </a:br>
            <a:r>
              <a:rPr lang="en-US" b="1"/>
              <a:t>Peace: Ekphrasis poem</a:t>
            </a:r>
            <a:endParaRPr lang="en-US" b="1">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74" y="0"/>
            <a:ext cx="6400800" cy="4796589"/>
          </a:xfrm>
          <a:prstGeom prst="rect">
            <a:avLst/>
          </a:prstGeom>
        </p:spPr>
      </p:pic>
      <p:sp>
        <p:nvSpPr>
          <p:cNvPr id="8" name="Rectangle 7"/>
          <p:cNvSpPr/>
          <p:nvPr/>
        </p:nvSpPr>
        <p:spPr>
          <a:xfrm>
            <a:off x="0" y="5162148"/>
            <a:ext cx="5374292" cy="677108"/>
          </a:xfrm>
          <a:prstGeom prst="rect">
            <a:avLst/>
          </a:prstGeom>
        </p:spPr>
        <p:txBody>
          <a:bodyPr wrap="none">
            <a:spAutoFit/>
          </a:bodyPr>
          <a:lstStyle/>
          <a:p>
            <a:r>
              <a:rPr lang="en-US" sz="2400" i="1" dirty="0">
                <a:solidFill>
                  <a:schemeClr val="bg1"/>
                </a:solidFill>
              </a:rPr>
              <a:t>Peace In Our </a:t>
            </a:r>
            <a:r>
              <a:rPr lang="en-US" sz="2400" i="1" dirty="0" smtClean="0">
                <a:solidFill>
                  <a:schemeClr val="bg1"/>
                </a:solidFill>
              </a:rPr>
              <a:t>Hands</a:t>
            </a:r>
            <a:r>
              <a:rPr lang="en-US" sz="2400" dirty="0">
                <a:solidFill>
                  <a:schemeClr val="bg1"/>
                </a:solidFill>
              </a:rPr>
              <a:t>  by Glenda </a:t>
            </a:r>
            <a:r>
              <a:rPr lang="en-US" sz="2400" dirty="0" err="1" smtClean="0">
                <a:solidFill>
                  <a:schemeClr val="bg1"/>
                </a:solidFill>
              </a:rPr>
              <a:t>Hecksher</a:t>
            </a:r>
            <a:endParaRPr lang="en-US" sz="2400" dirty="0" smtClean="0">
              <a:solidFill>
                <a:schemeClr val="bg1"/>
              </a:solidFill>
            </a:endParaRPr>
          </a:p>
          <a:p>
            <a:r>
              <a:rPr lang="en-US" sz="1400" dirty="0">
                <a:solidFill>
                  <a:schemeClr val="bg1"/>
                </a:solidFill>
              </a:rPr>
              <a:t>http://cpnn-world.org/cgi-bin/read/articlepage.cgi?ViewArticle=353</a:t>
            </a:r>
          </a:p>
        </p:txBody>
      </p:sp>
      <p:sp>
        <p:nvSpPr>
          <p:cNvPr id="9" name="Rectangle 8"/>
          <p:cNvSpPr/>
          <p:nvPr/>
        </p:nvSpPr>
        <p:spPr>
          <a:xfrm>
            <a:off x="5992960" y="1093371"/>
            <a:ext cx="6096000" cy="5262979"/>
          </a:xfrm>
          <a:prstGeom prst="rect">
            <a:avLst/>
          </a:prstGeom>
        </p:spPr>
        <p:txBody>
          <a:bodyPr>
            <a:spAutoFit/>
          </a:bodyPr>
          <a:lstStyle/>
          <a:p>
            <a:pPr algn="ctr"/>
            <a:r>
              <a:rPr lang="en-US" sz="2800" u="sng" dirty="0">
                <a:solidFill>
                  <a:schemeClr val="bg1"/>
                </a:solidFill>
              </a:rPr>
              <a:t>Hidden Peace</a:t>
            </a:r>
            <a:br>
              <a:rPr lang="en-US" sz="2800" u="sng" dirty="0">
                <a:solidFill>
                  <a:schemeClr val="bg1"/>
                </a:solidFill>
              </a:rPr>
            </a:br>
            <a:r>
              <a:rPr lang="en-US" sz="2800" dirty="0">
                <a:solidFill>
                  <a:schemeClr val="bg1"/>
                </a:solidFill>
              </a:rPr>
              <a:t>​by Anna</a:t>
            </a:r>
            <a:br>
              <a:rPr lang="en-US" sz="2800" dirty="0">
                <a:solidFill>
                  <a:schemeClr val="bg1"/>
                </a:solidFill>
              </a:rPr>
            </a:br>
            <a:r>
              <a:rPr lang="en-US" sz="2800" dirty="0">
                <a:solidFill>
                  <a:schemeClr val="bg1"/>
                </a:solidFill>
              </a:rPr>
              <a:t/>
            </a:r>
            <a:br>
              <a:rPr lang="en-US" sz="2800" dirty="0">
                <a:solidFill>
                  <a:schemeClr val="bg1"/>
                </a:solidFill>
              </a:rPr>
            </a:br>
            <a:r>
              <a:rPr lang="en-US" sz="2800" dirty="0">
                <a:solidFill>
                  <a:schemeClr val="bg1"/>
                </a:solidFill>
              </a:rPr>
              <a:t>Clasped together by a thumb;</a:t>
            </a:r>
            <a:br>
              <a:rPr lang="en-US" sz="2800" dirty="0">
                <a:solidFill>
                  <a:schemeClr val="bg1"/>
                </a:solidFill>
              </a:rPr>
            </a:br>
            <a:r>
              <a:rPr lang="en-US" sz="2800" dirty="0">
                <a:solidFill>
                  <a:schemeClr val="bg1"/>
                </a:solidFill>
              </a:rPr>
              <a:t>Intertwined.</a:t>
            </a:r>
            <a:br>
              <a:rPr lang="en-US" sz="2800" dirty="0">
                <a:solidFill>
                  <a:schemeClr val="bg1"/>
                </a:solidFill>
              </a:rPr>
            </a:br>
            <a:r>
              <a:rPr lang="en-US" sz="2800" dirty="0">
                <a:solidFill>
                  <a:schemeClr val="bg1"/>
                </a:solidFill>
              </a:rPr>
              <a:t>Not to be undone,</a:t>
            </a:r>
            <a:br>
              <a:rPr lang="en-US" sz="2800" dirty="0">
                <a:solidFill>
                  <a:schemeClr val="bg1"/>
                </a:solidFill>
              </a:rPr>
            </a:br>
            <a:r>
              <a:rPr lang="en-US" sz="2800" dirty="0">
                <a:solidFill>
                  <a:schemeClr val="bg1"/>
                </a:solidFill>
              </a:rPr>
              <a:t>By the test of time.</a:t>
            </a:r>
            <a:br>
              <a:rPr lang="en-US" sz="2800" dirty="0">
                <a:solidFill>
                  <a:schemeClr val="bg1"/>
                </a:solidFill>
              </a:rPr>
            </a:br>
            <a:r>
              <a:rPr lang="en-US" sz="2800" dirty="0">
                <a:solidFill>
                  <a:schemeClr val="bg1"/>
                </a:solidFill>
              </a:rPr>
              <a:t/>
            </a:r>
            <a:br>
              <a:rPr lang="en-US" sz="2800" dirty="0">
                <a:solidFill>
                  <a:schemeClr val="bg1"/>
                </a:solidFill>
              </a:rPr>
            </a:br>
            <a:r>
              <a:rPr lang="en-US" sz="2800" dirty="0">
                <a:solidFill>
                  <a:schemeClr val="bg1"/>
                </a:solidFill>
              </a:rPr>
              <a:t>Though they might seem like just hands,</a:t>
            </a:r>
            <a:br>
              <a:rPr lang="en-US" sz="2800" dirty="0">
                <a:solidFill>
                  <a:schemeClr val="bg1"/>
                </a:solidFill>
              </a:rPr>
            </a:br>
            <a:r>
              <a:rPr lang="en-US" sz="2800" dirty="0">
                <a:solidFill>
                  <a:schemeClr val="bg1"/>
                </a:solidFill>
              </a:rPr>
              <a:t>If you take another view,</a:t>
            </a:r>
            <a:br>
              <a:rPr lang="en-US" sz="2800" dirty="0">
                <a:solidFill>
                  <a:schemeClr val="bg1"/>
                </a:solidFill>
              </a:rPr>
            </a:br>
            <a:r>
              <a:rPr lang="en-US" sz="2800" dirty="0">
                <a:solidFill>
                  <a:schemeClr val="bg1"/>
                </a:solidFill>
              </a:rPr>
              <a:t>Another stand.</a:t>
            </a:r>
            <a:br>
              <a:rPr lang="en-US" sz="2800" dirty="0">
                <a:solidFill>
                  <a:schemeClr val="bg1"/>
                </a:solidFill>
              </a:rPr>
            </a:br>
            <a:r>
              <a:rPr lang="en-US" sz="2800" dirty="0">
                <a:solidFill>
                  <a:schemeClr val="bg1"/>
                </a:solidFill>
              </a:rPr>
              <a:t>A dove will rise anew.</a:t>
            </a:r>
          </a:p>
        </p:txBody>
      </p:sp>
      <p:sp>
        <p:nvSpPr>
          <p:cNvPr id="10" name="Rectangle 9"/>
          <p:cNvSpPr/>
          <p:nvPr/>
        </p:nvSpPr>
        <p:spPr>
          <a:xfrm>
            <a:off x="7181680" y="-212163"/>
            <a:ext cx="3718560" cy="892552"/>
          </a:xfrm>
          <a:prstGeom prst="rect">
            <a:avLst/>
          </a:prstGeom>
        </p:spPr>
        <p:txBody>
          <a:bodyPr wrap="square">
            <a:spAutoFit/>
          </a:bodyPr>
          <a:lstStyle/>
          <a:p>
            <a:pPr>
              <a:spcBef>
                <a:spcPts val="0"/>
              </a:spcBef>
              <a:spcAft>
                <a:spcPts val="0"/>
              </a:spcAft>
            </a:pPr>
            <a:endParaRPr lang="en-US" sz="2000" dirty="0"/>
          </a:p>
          <a:p>
            <a:pPr algn="ctr">
              <a:spcBef>
                <a:spcPts val="0"/>
              </a:spcBef>
              <a:spcAft>
                <a:spcPts val="0"/>
              </a:spcAft>
            </a:pPr>
            <a:r>
              <a:rPr lang="en-US" sz="3200" b="1" dirty="0" smtClean="0">
                <a:solidFill>
                  <a:schemeClr val="bg1"/>
                </a:solidFill>
              </a:rPr>
              <a:t> </a:t>
            </a:r>
            <a:r>
              <a:rPr lang="en-US" sz="3200" b="1" dirty="0" err="1">
                <a:solidFill>
                  <a:schemeClr val="bg1"/>
                </a:solidFill>
              </a:rPr>
              <a:t>Ekphrasis</a:t>
            </a:r>
            <a:r>
              <a:rPr lang="en-US" sz="3200" b="1" dirty="0">
                <a:solidFill>
                  <a:schemeClr val="bg1"/>
                </a:solidFill>
              </a:rPr>
              <a:t> poem</a:t>
            </a:r>
            <a:endParaRPr lang="en-US" sz="3200" b="1" dirty="0">
              <a:solidFill>
                <a:schemeClr val="bg1"/>
              </a:solidFill>
              <a:effectLst/>
            </a:endParaRPr>
          </a:p>
        </p:txBody>
      </p:sp>
      <p:sp>
        <p:nvSpPr>
          <p:cNvPr id="4" name="Slide Number Placeholder 3"/>
          <p:cNvSpPr>
            <a:spLocks noGrp="1"/>
          </p:cNvSpPr>
          <p:nvPr>
            <p:ph type="sldNum" sz="quarter" idx="12"/>
          </p:nvPr>
        </p:nvSpPr>
        <p:spPr/>
        <p:txBody>
          <a:bodyPr/>
          <a:lstStyle/>
          <a:p>
            <a:fld id="{FAF1F52A-4B42-4AA3-B3BC-989AA7304296}" type="slidenum">
              <a:rPr lang="en-US" smtClean="0">
                <a:solidFill>
                  <a:schemeClr val="bg1"/>
                </a:solidFill>
              </a:rPr>
              <a:t>17</a:t>
            </a:fld>
            <a:endParaRPr lang="en-US">
              <a:solidFill>
                <a:schemeClr val="bg1"/>
              </a:solidFill>
            </a:endParaRPr>
          </a:p>
        </p:txBody>
      </p:sp>
    </p:spTree>
    <p:extLst>
      <p:ext uri="{BB962C8B-B14F-4D97-AF65-F5344CB8AC3E}">
        <p14:creationId xmlns:p14="http://schemas.microsoft.com/office/powerpoint/2010/main" val="1767557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6040" y="175504"/>
            <a:ext cx="6303728" cy="949325"/>
          </a:xfrm>
        </p:spPr>
        <p:txBody>
          <a:bodyPr>
            <a:noAutofit/>
          </a:bodyPr>
          <a:lstStyle/>
          <a:p>
            <a:r>
              <a:rPr lang="en-US" sz="6600" dirty="0" smtClean="0"/>
              <a:t>“Peace Thru Art”</a:t>
            </a:r>
            <a:endParaRPr lang="en-US" sz="6600" dirty="0"/>
          </a:p>
        </p:txBody>
      </p:sp>
      <p:sp>
        <p:nvSpPr>
          <p:cNvPr id="3" name="Subtitle 2"/>
          <p:cNvSpPr>
            <a:spLocks noGrp="1"/>
          </p:cNvSpPr>
          <p:nvPr>
            <p:ph type="subTitle" idx="1"/>
          </p:nvPr>
        </p:nvSpPr>
        <p:spPr>
          <a:xfrm>
            <a:off x="5888271" y="1215343"/>
            <a:ext cx="6113930" cy="3614737"/>
          </a:xfrm>
        </p:spPr>
        <p:txBody>
          <a:bodyPr>
            <a:noAutofit/>
          </a:bodyPr>
          <a:lstStyle/>
          <a:p>
            <a:r>
              <a:rPr lang="en-US" sz="4000" dirty="0" smtClean="0"/>
              <a:t>For more examples visit </a:t>
            </a:r>
          </a:p>
          <a:p>
            <a:endParaRPr lang="en-US" sz="2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2442" t="-1" b="-1"/>
          <a:stretch/>
        </p:blipFill>
        <p:spPr>
          <a:xfrm rot="5400000">
            <a:off x="-115896" y="767490"/>
            <a:ext cx="6288842" cy="5386857"/>
          </a:xfrm>
          <a:prstGeom prst="rect">
            <a:avLst/>
          </a:prstGeom>
        </p:spPr>
      </p:pic>
      <p:sp>
        <p:nvSpPr>
          <p:cNvPr id="5" name="Slide Number Placeholder 4"/>
          <p:cNvSpPr>
            <a:spLocks noGrp="1"/>
          </p:cNvSpPr>
          <p:nvPr>
            <p:ph type="sldNum" sz="quarter" idx="12"/>
          </p:nvPr>
        </p:nvSpPr>
        <p:spPr/>
        <p:txBody>
          <a:bodyPr/>
          <a:lstStyle/>
          <a:p>
            <a:fld id="{FAF1F52A-4B42-4AA3-B3BC-989AA7304296}" type="slidenum">
              <a:rPr lang="en-US" smtClean="0"/>
              <a:t>18</a:t>
            </a:fld>
            <a:endParaRPr lang="en-US"/>
          </a:p>
        </p:txBody>
      </p:sp>
      <p:sp>
        <p:nvSpPr>
          <p:cNvPr id="6" name="TextBox 5"/>
          <p:cNvSpPr txBox="1"/>
          <p:nvPr/>
        </p:nvSpPr>
        <p:spPr>
          <a:xfrm>
            <a:off x="6063304" y="5623605"/>
            <a:ext cx="5756017" cy="923330"/>
          </a:xfrm>
          <a:prstGeom prst="rect">
            <a:avLst/>
          </a:prstGeom>
          <a:solidFill>
            <a:schemeClr val="tx1"/>
          </a:solidFill>
          <a:effectLst>
            <a:softEdge rad="317500"/>
          </a:effectLst>
        </p:spPr>
        <p:txBody>
          <a:bodyPr wrap="square" rtlCol="0">
            <a:spAutoFit/>
          </a:bodyPr>
          <a:lstStyle/>
          <a:p>
            <a:pPr algn="ctr"/>
            <a:r>
              <a:rPr lang="en-US" sz="3600" dirty="0">
                <a:hlinkClick r:id="rId4" action="ppaction://hlinkfile"/>
              </a:rPr>
              <a:t>Peacethruart.weebly.com</a:t>
            </a:r>
            <a:endParaRPr lang="en-US" sz="2800" dirty="0"/>
          </a:p>
          <a:p>
            <a:endParaRPr lang="en-US"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5512" t="14729" r="29079" b="48345"/>
          <a:stretch/>
        </p:blipFill>
        <p:spPr>
          <a:xfrm>
            <a:off x="7337595" y="1988511"/>
            <a:ext cx="3207433" cy="3268721"/>
          </a:xfrm>
          <a:prstGeom prst="rect">
            <a:avLst/>
          </a:prstGeom>
        </p:spPr>
      </p:pic>
    </p:spTree>
    <p:extLst>
      <p:ext uri="{BB962C8B-B14F-4D97-AF65-F5344CB8AC3E}">
        <p14:creationId xmlns:p14="http://schemas.microsoft.com/office/powerpoint/2010/main" val="522275229"/>
      </p:ext>
    </p:extLst>
  </p:cSld>
  <p:clrMapOvr>
    <a:masterClrMapping/>
  </p:clrMapOvr>
  <mc:AlternateContent xmlns:mc="http://schemas.openxmlformats.org/markup-compatibility/2006" xmlns:p14="http://schemas.microsoft.com/office/powerpoint/2010/main">
    <mc:Choice Requires="p14">
      <p:transition spd="slow" p14:dur="2000" advTm="520"/>
    </mc:Choice>
    <mc:Fallback xmlns="">
      <p:transition spd="slow" advTm="52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278"/>
            <a:ext cx="10515600" cy="1325563"/>
          </a:xfrm>
        </p:spPr>
        <p:txBody>
          <a:bodyPr/>
          <a:lstStyle/>
          <a:p>
            <a:pPr algn="ctr"/>
            <a:r>
              <a:rPr lang="en-US" altLang="en-US"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References</a:t>
            </a:r>
            <a:br>
              <a:rPr lang="en-US" altLang="en-US"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4" name="Slide Number Placeholder 3"/>
          <p:cNvSpPr>
            <a:spLocks noGrp="1"/>
          </p:cNvSpPr>
          <p:nvPr>
            <p:ph type="sldNum" sz="quarter" idx="12"/>
          </p:nvPr>
        </p:nvSpPr>
        <p:spPr/>
        <p:txBody>
          <a:bodyPr/>
          <a:lstStyle/>
          <a:p>
            <a:fld id="{FAF1F52A-4B42-4AA3-B3BC-989AA7304296}" type="slidenum">
              <a:rPr lang="en-US" smtClean="0"/>
              <a:t>19</a:t>
            </a:fld>
            <a:endParaRPr lang="en-US"/>
          </a:p>
        </p:txBody>
      </p:sp>
      <p:sp>
        <p:nvSpPr>
          <p:cNvPr id="6" name="Rectangle 2"/>
          <p:cNvSpPr>
            <a:spLocks noGrp="1" noChangeArrowheads="1"/>
          </p:cNvSpPr>
          <p:nvPr>
            <p:ph idx="1"/>
          </p:nvPr>
        </p:nvSpPr>
        <p:spPr bwMode="auto">
          <a:xfrm>
            <a:off x="57443" y="627549"/>
            <a:ext cx="12221807" cy="6740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52352"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Anderson, T. (2009). The kids' Guernica peace mural project: A paradigm for global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art education. In E. M. Delacruz (Ed.), </a:t>
            </a: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Globalization Art &amp; Education</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 231-237). Reston, VA, USA: National Art Education Association.</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Anonimo</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(2013, January 14). </a:t>
            </a: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Johann Heinrich Pestalozzi—Father of Modern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Education</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Feb. 11, 2017, from Modern Education: http://mode</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ducation.blogspot.com/2013/01/johann-heinrich-pestalozzifather-of.html</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Ayers, M. &amp;. (2015). </a:t>
            </a: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pinwheels for peace project</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Retrieved March 9, 2016,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from</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http://www.pinwheelsforpeace.com/pinwheelsforpeace/the_project.html</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Derstine</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 T. (1993). Where Is Peace Born. In K. </a:t>
            </a:r>
            <a:r>
              <a:rPr kumimoji="0" lang="en-US" altLang="en-US"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Aschliman</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(Ed.), </a:t>
            </a: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Growing Toward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Peace.</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Scottdale</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Herald Press.</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Jackson, V. B. (</a:t>
            </a:r>
            <a:r>
              <a:rPr kumimoji="0" lang="en-US" altLang="en-US"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Educating for Global Competence: Preparing Our Youth to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Engage the World. Council of Chief State School Officers’ </a:t>
            </a:r>
            <a:r>
              <a:rPr kumimoji="0" lang="en-US" altLang="en-US"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EdSteps</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Initiative &amp;</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Asia Society Partnership for Global Learning. Retrieved from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https://asiasociety.org/files/book-globalcompetence.pdf</a:t>
            </a:r>
            <a:endParaRPr kumimoji="0" lang="en-US" alt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08780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Wax resist and dye “Peace Hoops” displaying the students message of peace or what peace means to them.</a:t>
            </a:r>
            <a:endParaRPr lang="en-US" dirty="0"/>
          </a:p>
        </p:txBody>
      </p:sp>
      <p:pic>
        <p:nvPicPr>
          <p:cNvPr id="3" name="Picture 2" descr="20161110_144250"/>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rot="5400000">
            <a:off x="471487" y="2530476"/>
            <a:ext cx="5524500" cy="4143375"/>
          </a:xfrm>
          <a:prstGeom prst="rect">
            <a:avLst/>
          </a:prstGeom>
          <a:noFill/>
          <a:ln>
            <a:noFill/>
          </a:ln>
        </p:spPr>
      </p:pic>
      <p:pic>
        <p:nvPicPr>
          <p:cNvPr id="4" name="Picture 3" descr="20161110_144311"/>
          <p:cNvPicPr>
            <a:picLocks noGrp="1" noChangeAspect="1"/>
          </p:cNvPicPr>
          <p:nvPr isPhoto="1"/>
        </p:nvPicPr>
        <p:blipFill>
          <a:blip r:embed="rId4" cstate="screen">
            <a:lum/>
            <a:extLst>
              <a:ext uri="{28A0092B-C50C-407E-A947-70E740481C1C}">
                <a14:useLocalDpi xmlns:a14="http://schemas.microsoft.com/office/drawing/2010/main"/>
              </a:ext>
            </a:extLst>
          </a:blip>
          <a:stretch>
            <a:fillRect/>
          </a:stretch>
        </p:blipFill>
        <p:spPr>
          <a:xfrm rot="5400000">
            <a:off x="6210300" y="2530477"/>
            <a:ext cx="5524500" cy="4143375"/>
          </a:xfrm>
          <a:prstGeom prst="rect">
            <a:avLst/>
          </a:prstGeom>
          <a:noFill/>
          <a:ln>
            <a:noFill/>
          </a:ln>
        </p:spPr>
      </p:pic>
      <p:sp>
        <p:nvSpPr>
          <p:cNvPr id="5" name="Slide Number Placeholder 4"/>
          <p:cNvSpPr>
            <a:spLocks noGrp="1"/>
          </p:cNvSpPr>
          <p:nvPr>
            <p:ph type="sldNum" sz="quarter" idx="12"/>
          </p:nvPr>
        </p:nvSpPr>
        <p:spPr/>
        <p:txBody>
          <a:bodyPr/>
          <a:lstStyle/>
          <a:p>
            <a:fld id="{FAF1F52A-4B42-4AA3-B3BC-989AA7304296}" type="slidenum">
              <a:rPr lang="en-US" smtClean="0"/>
              <a:t>2</a:t>
            </a:fld>
            <a:endParaRPr lang="en-US"/>
          </a:p>
        </p:txBody>
      </p:sp>
    </p:spTree>
    <p:extLst>
      <p:ext uri="{BB962C8B-B14F-4D97-AF65-F5344CB8AC3E}">
        <p14:creationId xmlns:p14="http://schemas.microsoft.com/office/powerpoint/2010/main" val="2109176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712" y="462852"/>
            <a:ext cx="3364303" cy="420538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531" y="469339"/>
            <a:ext cx="3253740" cy="4229895"/>
          </a:xfrm>
          <a:prstGeom prst="rect">
            <a:avLst/>
          </a:prstGeom>
        </p:spPr>
      </p:pic>
      <p:sp>
        <p:nvSpPr>
          <p:cNvPr id="10" name="Rectangle 9"/>
          <p:cNvSpPr/>
          <p:nvPr/>
        </p:nvSpPr>
        <p:spPr>
          <a:xfrm>
            <a:off x="544785" y="4869207"/>
            <a:ext cx="11378474" cy="1692771"/>
          </a:xfrm>
          <a:prstGeom prst="rect">
            <a:avLst/>
          </a:prstGeom>
        </p:spPr>
        <p:txBody>
          <a:bodyPr wrap="square">
            <a:spAutoFit/>
          </a:bodyPr>
          <a:lstStyle/>
          <a:p>
            <a:r>
              <a:rPr lang="en-US" sz="3200" dirty="0"/>
              <a:t>Peace flags</a:t>
            </a:r>
            <a:r>
              <a:rPr lang="en-US" sz="2400" dirty="0"/>
              <a:t>: Inspired by the Tibetan prayer flags, students used wax resist and dye on silk to create their message of peace or </a:t>
            </a:r>
            <a:r>
              <a:rPr lang="en-US" sz="2400" dirty="0" smtClean="0"/>
              <a:t>their </a:t>
            </a:r>
            <a:r>
              <a:rPr lang="en-US" sz="2400" dirty="0"/>
              <a:t>depiction of a peaceful place.  The flags were strung </a:t>
            </a:r>
            <a:r>
              <a:rPr lang="en-US" sz="2400" dirty="0" smtClean="0"/>
              <a:t>displaying </a:t>
            </a:r>
            <a:r>
              <a:rPr lang="en-US" sz="2400" dirty="0"/>
              <a:t>background </a:t>
            </a:r>
            <a:r>
              <a:rPr lang="en-US" sz="2400" dirty="0" smtClean="0"/>
              <a:t>colors </a:t>
            </a:r>
            <a:r>
              <a:rPr lang="en-US" sz="2400" dirty="0"/>
              <a:t>in the same order as the prayer flags: Blue for space, white for air/wind, red for fire, green for water, and yellow </a:t>
            </a:r>
            <a:r>
              <a:rPr lang="en-US" sz="2400"/>
              <a:t>for </a:t>
            </a:r>
            <a:r>
              <a:rPr lang="en-US" sz="2400" smtClean="0"/>
              <a:t>earth.</a:t>
            </a:r>
            <a:endParaRPr lang="en-US" sz="24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6942" y="469340"/>
            <a:ext cx="3470477" cy="4198902"/>
          </a:xfrm>
          <a:prstGeom prst="rect">
            <a:avLst/>
          </a:prstGeom>
        </p:spPr>
      </p:pic>
      <p:sp>
        <p:nvSpPr>
          <p:cNvPr id="2" name="Slide Number Placeholder 1"/>
          <p:cNvSpPr>
            <a:spLocks noGrp="1"/>
          </p:cNvSpPr>
          <p:nvPr>
            <p:ph type="sldNum" sz="quarter" idx="12"/>
          </p:nvPr>
        </p:nvSpPr>
        <p:spPr/>
        <p:txBody>
          <a:bodyPr/>
          <a:lstStyle/>
          <a:p>
            <a:fld id="{FAF1F52A-4B42-4AA3-B3BC-989AA7304296}" type="slidenum">
              <a:rPr lang="en-US" smtClean="0"/>
              <a:t>3</a:t>
            </a:fld>
            <a:endParaRPr lang="en-US"/>
          </a:p>
        </p:txBody>
      </p:sp>
    </p:spTree>
    <p:extLst>
      <p:ext uri="{BB962C8B-B14F-4D97-AF65-F5344CB8AC3E}">
        <p14:creationId xmlns:p14="http://schemas.microsoft.com/office/powerpoint/2010/main" val="345872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49000" cy="1325563"/>
          </a:xfrm>
        </p:spPr>
        <p:txBody>
          <a:bodyPr/>
          <a:lstStyle/>
          <a:p>
            <a:r>
              <a:rPr lang="en-US" dirty="0" smtClean="0"/>
              <a:t>Pinwheels for Peace  (Pinwheelsforpeace.com)</a:t>
            </a:r>
            <a:endParaRPr lang="en-US" dirty="0"/>
          </a:p>
        </p:txBody>
      </p:sp>
      <p:pic>
        <p:nvPicPr>
          <p:cNvPr id="3" name="Picture 2" descr="3"/>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1138238" y="1690688"/>
            <a:ext cx="3360737" cy="4481512"/>
          </a:xfrm>
          <a:prstGeom prst="rect">
            <a:avLst/>
          </a:prstGeom>
          <a:noFill/>
          <a:ln>
            <a:noFill/>
          </a:ln>
        </p:spPr>
      </p:pic>
      <p:pic>
        <p:nvPicPr>
          <p:cNvPr id="5" name="Picture 4" descr="IMG_0696"/>
          <p:cNvPicPr>
            <a:picLocks noGrp="1" noChangeAspect="1"/>
          </p:cNvPicPr>
          <p:nvPr isPhoto="1"/>
        </p:nvPicPr>
        <p:blipFill>
          <a:blip r:embed="rId4" cstate="screen">
            <a:lum/>
            <a:extLst>
              <a:ext uri="{28A0092B-C50C-407E-A947-70E740481C1C}">
                <a14:useLocalDpi xmlns:a14="http://schemas.microsoft.com/office/drawing/2010/main"/>
              </a:ext>
            </a:extLst>
          </a:blip>
          <a:stretch>
            <a:fillRect/>
          </a:stretch>
        </p:blipFill>
        <p:spPr>
          <a:xfrm>
            <a:off x="6096000" y="2573338"/>
            <a:ext cx="5524500" cy="4143375"/>
          </a:xfrm>
          <a:prstGeom prst="rect">
            <a:avLst/>
          </a:prstGeom>
          <a:noFill/>
          <a:ln>
            <a:noFill/>
          </a:ln>
        </p:spPr>
      </p:pic>
      <p:sp>
        <p:nvSpPr>
          <p:cNvPr id="4" name="Slide Number Placeholder 3"/>
          <p:cNvSpPr>
            <a:spLocks noGrp="1"/>
          </p:cNvSpPr>
          <p:nvPr>
            <p:ph type="sldNum" sz="quarter" idx="12"/>
          </p:nvPr>
        </p:nvSpPr>
        <p:spPr/>
        <p:txBody>
          <a:bodyPr/>
          <a:lstStyle/>
          <a:p>
            <a:fld id="{FAF1F52A-4B42-4AA3-B3BC-989AA7304296}" type="slidenum">
              <a:rPr lang="en-US" smtClean="0"/>
              <a:t>4</a:t>
            </a:fld>
            <a:endParaRPr lang="en-US"/>
          </a:p>
        </p:txBody>
      </p:sp>
    </p:spTree>
    <p:extLst>
      <p:ext uri="{BB962C8B-B14F-4D97-AF65-F5344CB8AC3E}">
        <p14:creationId xmlns:p14="http://schemas.microsoft.com/office/powerpoint/2010/main" val="3948237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Peace Windows inspired by Marc Chagall’s Peace Windows for the United Nations (6</a:t>
            </a:r>
            <a:r>
              <a:rPr lang="en-US" baseline="30000" dirty="0" smtClean="0"/>
              <a:t>th</a:t>
            </a:r>
            <a:r>
              <a:rPr lang="en-US" dirty="0" smtClean="0"/>
              <a:t> grade).</a:t>
            </a:r>
            <a:endParaRPr lang="en-US" dirty="0"/>
          </a:p>
        </p:txBody>
      </p:sp>
      <p:pic>
        <p:nvPicPr>
          <p:cNvPr id="4" name="Picture 3" descr="6"/>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6257926" y="1591943"/>
            <a:ext cx="5221288" cy="5266057"/>
          </a:xfrm>
          <a:prstGeom prst="rect">
            <a:avLst/>
          </a:prstGeom>
          <a:noFill/>
          <a:ln>
            <a:noFill/>
          </a:ln>
        </p:spPr>
      </p:pic>
      <p:pic>
        <p:nvPicPr>
          <p:cNvPr id="5" name="Picture 4" descr="7"/>
          <p:cNvPicPr>
            <a:picLocks noGrp="1" noChangeAspect="1"/>
          </p:cNvPicPr>
          <p:nvPr isPhoto="1"/>
        </p:nvPicPr>
        <p:blipFill>
          <a:blip r:embed="rId4" cstate="screen">
            <a:lum/>
            <a:extLst>
              <a:ext uri="{28A0092B-C50C-407E-A947-70E740481C1C}">
                <a14:useLocalDpi xmlns:a14="http://schemas.microsoft.com/office/drawing/2010/main"/>
              </a:ext>
            </a:extLst>
          </a:blip>
          <a:stretch>
            <a:fillRect/>
          </a:stretch>
        </p:blipFill>
        <p:spPr>
          <a:xfrm>
            <a:off x="970640" y="3219450"/>
            <a:ext cx="2404776" cy="3309937"/>
          </a:xfrm>
          <a:prstGeom prst="rect">
            <a:avLst/>
          </a:prstGeom>
          <a:noFill/>
          <a:ln>
            <a:noFill/>
          </a:ln>
        </p:spPr>
      </p:pic>
      <p:pic>
        <p:nvPicPr>
          <p:cNvPr id="6" name="Picture 5" descr="8"/>
          <p:cNvPicPr>
            <a:picLocks noGrp="1" noChangeAspect="1"/>
          </p:cNvPicPr>
          <p:nvPr isPhoto="1"/>
        </p:nvPicPr>
        <p:blipFill>
          <a:blip r:embed="rId5" cstate="screen">
            <a:lum/>
            <a:extLst>
              <a:ext uri="{28A0092B-C50C-407E-A947-70E740481C1C}">
                <a14:useLocalDpi xmlns:a14="http://schemas.microsoft.com/office/drawing/2010/main"/>
              </a:ext>
            </a:extLst>
          </a:blip>
          <a:stretch>
            <a:fillRect/>
          </a:stretch>
        </p:blipFill>
        <p:spPr>
          <a:xfrm>
            <a:off x="4024135" y="2193132"/>
            <a:ext cx="2071865" cy="2909887"/>
          </a:xfrm>
          <a:prstGeom prst="rect">
            <a:avLst/>
          </a:prstGeom>
          <a:noFill/>
          <a:ln>
            <a:noFill/>
          </a:ln>
        </p:spPr>
      </p:pic>
      <p:sp>
        <p:nvSpPr>
          <p:cNvPr id="7" name="Rectangle 6"/>
          <p:cNvSpPr/>
          <p:nvPr/>
        </p:nvSpPr>
        <p:spPr>
          <a:xfrm>
            <a:off x="327416" y="1591943"/>
            <a:ext cx="6096000" cy="646331"/>
          </a:xfrm>
          <a:prstGeom prst="rect">
            <a:avLst/>
          </a:prstGeom>
        </p:spPr>
        <p:txBody>
          <a:bodyPr>
            <a:spAutoFit/>
          </a:bodyPr>
          <a:lstStyle/>
          <a:p>
            <a:r>
              <a:rPr lang="en-US" dirty="0"/>
              <a:t>http://www.dickblick.com/lessonplans/peace-windows-in-the-style-of-marc-chagalls-stained-glass/</a:t>
            </a:r>
          </a:p>
        </p:txBody>
      </p:sp>
      <p:sp>
        <p:nvSpPr>
          <p:cNvPr id="3" name="Slide Number Placeholder 2"/>
          <p:cNvSpPr>
            <a:spLocks noGrp="1"/>
          </p:cNvSpPr>
          <p:nvPr>
            <p:ph type="sldNum" sz="quarter" idx="12"/>
          </p:nvPr>
        </p:nvSpPr>
        <p:spPr/>
        <p:txBody>
          <a:bodyPr/>
          <a:lstStyle/>
          <a:p>
            <a:fld id="{FAF1F52A-4B42-4AA3-B3BC-989AA7304296}" type="slidenum">
              <a:rPr lang="en-US" smtClean="0"/>
              <a:t>5</a:t>
            </a:fld>
            <a:endParaRPr lang="en-US"/>
          </a:p>
        </p:txBody>
      </p:sp>
    </p:spTree>
    <p:extLst>
      <p:ext uri="{BB962C8B-B14F-4D97-AF65-F5344CB8AC3E}">
        <p14:creationId xmlns:p14="http://schemas.microsoft.com/office/powerpoint/2010/main" val="131962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253"/>
            <a:ext cx="10515600" cy="1263967"/>
          </a:xfrm>
        </p:spPr>
        <p:txBody>
          <a:bodyPr>
            <a:normAutofit/>
          </a:bodyPr>
          <a:lstStyle/>
          <a:p>
            <a:r>
              <a:rPr lang="en-US" sz="4800" b="1" dirty="0" smtClean="0"/>
              <a:t>Peace Poles for School Community</a:t>
            </a:r>
            <a:endParaRPr lang="en-US" sz="4800" b="1" dirty="0"/>
          </a:p>
        </p:txBody>
      </p:sp>
      <p:sp>
        <p:nvSpPr>
          <p:cNvPr id="4" name="TextBox 3"/>
          <p:cNvSpPr txBox="1"/>
          <p:nvPr/>
        </p:nvSpPr>
        <p:spPr>
          <a:xfrm>
            <a:off x="0" y="1045661"/>
            <a:ext cx="6773586" cy="2062103"/>
          </a:xfrm>
          <a:prstGeom prst="rect">
            <a:avLst/>
          </a:prstGeom>
          <a:noFill/>
        </p:spPr>
        <p:txBody>
          <a:bodyPr wrap="none" rtlCol="0">
            <a:spAutoFit/>
          </a:bodyPr>
          <a:lstStyle/>
          <a:p>
            <a:pPr algn="ctr"/>
            <a:r>
              <a:rPr lang="en-US" sz="3200" b="1" dirty="0" smtClean="0">
                <a:solidFill>
                  <a:schemeClr val="bg1"/>
                </a:solidFill>
              </a:rPr>
              <a:t>The Epiphany School of Global Studies </a:t>
            </a:r>
          </a:p>
          <a:p>
            <a:pPr algn="ctr"/>
            <a:r>
              <a:rPr lang="en-US" sz="3200" b="1" dirty="0" smtClean="0">
                <a:solidFill>
                  <a:schemeClr val="bg1"/>
                </a:solidFill>
              </a:rPr>
              <a:t>Peace Pole:</a:t>
            </a:r>
          </a:p>
          <a:p>
            <a:pPr algn="ctr"/>
            <a:r>
              <a:rPr lang="en-US" sz="3200" b="1" dirty="0" smtClean="0">
                <a:solidFill>
                  <a:schemeClr val="bg1"/>
                </a:solidFill>
              </a:rPr>
              <a:t>“Lord, Grant Us Peace”</a:t>
            </a:r>
          </a:p>
          <a:p>
            <a:pPr algn="ctr"/>
            <a:r>
              <a:rPr lang="en-US" sz="3200" b="1" dirty="0" smtClean="0">
                <a:solidFill>
                  <a:schemeClr val="bg1"/>
                </a:solidFill>
              </a:rPr>
              <a:t> in eight languages.</a:t>
            </a:r>
            <a:endParaRPr lang="en-US" sz="3200" b="1" dirty="0">
              <a:solidFill>
                <a:schemeClr val="bg1"/>
              </a:solidFill>
            </a:endParaRPr>
          </a:p>
        </p:txBody>
      </p:sp>
      <p:sp>
        <p:nvSpPr>
          <p:cNvPr id="7" name="TextBox 6"/>
          <p:cNvSpPr txBox="1"/>
          <p:nvPr/>
        </p:nvSpPr>
        <p:spPr>
          <a:xfrm>
            <a:off x="0" y="4734638"/>
            <a:ext cx="12192000" cy="2559675"/>
          </a:xfrm>
          <a:prstGeom prst="rect">
            <a:avLst/>
          </a:prstGeom>
          <a:noFill/>
        </p:spPr>
        <p:txBody>
          <a:bodyPr wrap="square" rtlCol="0">
            <a:spAutoFit/>
          </a:bodyPr>
          <a:lstStyle/>
          <a:p>
            <a:pPr algn="ctr">
              <a:lnSpc>
                <a:spcPts val="3840"/>
              </a:lnSpc>
            </a:pPr>
            <a:r>
              <a:rPr lang="en-US" sz="3200" b="1" i="1" dirty="0" smtClean="0">
                <a:effectLst/>
              </a:rPr>
              <a:t>The Peace Pole Project</a:t>
            </a:r>
            <a:r>
              <a:rPr lang="en-US" sz="3200" b="1" dirty="0" smtClean="0">
                <a:effectLst/>
              </a:rPr>
              <a:t> </a:t>
            </a:r>
          </a:p>
          <a:p>
            <a:pPr algn="ctr">
              <a:lnSpc>
                <a:spcPts val="3840"/>
              </a:lnSpc>
            </a:pPr>
            <a:r>
              <a:rPr lang="en-US" sz="3200" b="1" dirty="0" smtClean="0">
                <a:effectLst/>
              </a:rPr>
              <a:t>is an international project that uses the phrase: </a:t>
            </a:r>
          </a:p>
          <a:p>
            <a:pPr algn="ctr">
              <a:lnSpc>
                <a:spcPts val="3840"/>
              </a:lnSpc>
            </a:pPr>
            <a:r>
              <a:rPr lang="en-US" sz="3200" b="1" dirty="0" smtClean="0">
                <a:effectLst/>
              </a:rPr>
              <a:t>“May Peace Prevail On Earth.” </a:t>
            </a:r>
            <a:endParaRPr lang="en-US" sz="3200" b="1" dirty="0"/>
          </a:p>
          <a:p>
            <a:pPr algn="ctr">
              <a:lnSpc>
                <a:spcPts val="2000"/>
              </a:lnSpc>
            </a:pPr>
            <a:r>
              <a:rPr lang="en-US" sz="3600" b="1" dirty="0" smtClean="0">
                <a:solidFill>
                  <a:schemeClr val="bg1"/>
                </a:solidFill>
                <a:effectLst/>
              </a:rPr>
              <a:t/>
            </a:r>
            <a:br>
              <a:rPr lang="en-US" sz="3600" b="1" dirty="0" smtClean="0">
                <a:solidFill>
                  <a:schemeClr val="bg1"/>
                </a:solidFill>
                <a:effectLst/>
              </a:rPr>
            </a:br>
            <a:r>
              <a:rPr lang="en-US" sz="3200" b="1" dirty="0" smtClean="0">
                <a:effectLst/>
              </a:rPr>
              <a:t>peacepoleproject.org</a:t>
            </a:r>
            <a:endParaRPr lang="en-US" sz="3200" dirty="0" smtClean="0">
              <a:solidFill>
                <a:schemeClr val="tx2">
                  <a:lumMod val="90000"/>
                </a:schemeClr>
              </a:solidFill>
              <a:effectLst/>
            </a:endParaRPr>
          </a:p>
          <a:p>
            <a:endParaRPr lang="en-US" sz="3200"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7548" b="20762"/>
          <a:stretch/>
        </p:blipFill>
        <p:spPr>
          <a:xfrm>
            <a:off x="8471140" y="-17253"/>
            <a:ext cx="3731733" cy="4751891"/>
          </a:xfrm>
          <a:prstGeom prst="rect">
            <a:avLst/>
          </a:prstGeom>
        </p:spPr>
      </p:pic>
      <p:sp>
        <p:nvSpPr>
          <p:cNvPr id="3" name="Slide Number Placeholder 2"/>
          <p:cNvSpPr>
            <a:spLocks noGrp="1"/>
          </p:cNvSpPr>
          <p:nvPr>
            <p:ph type="sldNum" sz="quarter" idx="12"/>
          </p:nvPr>
        </p:nvSpPr>
        <p:spPr/>
        <p:txBody>
          <a:bodyPr/>
          <a:lstStyle/>
          <a:p>
            <a:fld id="{FAF1F52A-4B42-4AA3-B3BC-989AA7304296}" type="slidenum">
              <a:rPr lang="en-US" smtClean="0"/>
              <a:t>6</a:t>
            </a:fld>
            <a:endParaRPr lang="en-US"/>
          </a:p>
        </p:txBody>
      </p:sp>
    </p:spTree>
    <p:extLst>
      <p:ext uri="{BB962C8B-B14F-4D97-AF65-F5344CB8AC3E}">
        <p14:creationId xmlns:p14="http://schemas.microsoft.com/office/powerpoint/2010/main" val="1533434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 “Peace Garden” inspired by Dale Chihuly’s blown glass flowers.</a:t>
            </a:r>
            <a:endParaRPr lang="en-US" dirty="0"/>
          </a:p>
        </p:txBody>
      </p:sp>
      <p:pic>
        <p:nvPicPr>
          <p:cNvPr id="3" name="Picture 2" descr="IMG_1228"/>
          <p:cNvPicPr>
            <a:picLocks noGrp="1" noChangeAspect="1"/>
          </p:cNvPicPr>
          <p:nvPr isPhoto="1"/>
        </p:nvPicPr>
        <p:blipFill>
          <a:blip r:embed="rId3" cstate="screen">
            <a:lum/>
            <a:extLst>
              <a:ext uri="{28A0092B-C50C-407E-A947-70E740481C1C}">
                <a14:useLocalDpi xmlns:a14="http://schemas.microsoft.com/office/drawing/2010/main"/>
              </a:ext>
            </a:extLst>
          </a:blip>
          <a:stretch>
            <a:fillRect/>
          </a:stretch>
        </p:blipFill>
        <p:spPr>
          <a:xfrm>
            <a:off x="457200" y="2087563"/>
            <a:ext cx="5524500" cy="4143375"/>
          </a:xfrm>
          <a:prstGeom prst="rect">
            <a:avLst/>
          </a:prstGeom>
          <a:noFill/>
          <a:ln>
            <a:noFill/>
          </a:ln>
        </p:spPr>
      </p:pic>
      <p:pic>
        <p:nvPicPr>
          <p:cNvPr id="4" name="Picture 3" descr="IMG_1229"/>
          <p:cNvPicPr>
            <a:picLocks noGrp="1" noChangeAspect="1"/>
          </p:cNvPicPr>
          <p:nvPr isPhoto="1"/>
        </p:nvPicPr>
        <p:blipFill>
          <a:blip r:embed="rId4" cstate="screen">
            <a:lum/>
            <a:extLst>
              <a:ext uri="{28A0092B-C50C-407E-A947-70E740481C1C}">
                <a14:useLocalDpi xmlns:a14="http://schemas.microsoft.com/office/drawing/2010/main"/>
              </a:ext>
            </a:extLst>
          </a:blip>
          <a:stretch>
            <a:fillRect/>
          </a:stretch>
        </p:blipFill>
        <p:spPr>
          <a:xfrm>
            <a:off x="6210300" y="2087563"/>
            <a:ext cx="5524500" cy="4143375"/>
          </a:xfrm>
          <a:prstGeom prst="rect">
            <a:avLst/>
          </a:prstGeom>
          <a:noFill/>
          <a:ln>
            <a:noFill/>
          </a:ln>
        </p:spPr>
      </p:pic>
      <p:sp>
        <p:nvSpPr>
          <p:cNvPr id="5" name="Slide Number Placeholder 4"/>
          <p:cNvSpPr>
            <a:spLocks noGrp="1"/>
          </p:cNvSpPr>
          <p:nvPr>
            <p:ph type="sldNum" sz="quarter" idx="12"/>
          </p:nvPr>
        </p:nvSpPr>
        <p:spPr/>
        <p:txBody>
          <a:bodyPr/>
          <a:lstStyle/>
          <a:p>
            <a:fld id="{FAF1F52A-4B42-4AA3-B3BC-989AA7304296}" type="slidenum">
              <a:rPr lang="en-US" smtClean="0"/>
              <a:t>7</a:t>
            </a:fld>
            <a:endParaRPr lang="en-US"/>
          </a:p>
        </p:txBody>
      </p:sp>
    </p:spTree>
    <p:extLst>
      <p:ext uri="{BB962C8B-B14F-4D97-AF65-F5344CB8AC3E}">
        <p14:creationId xmlns:p14="http://schemas.microsoft.com/office/powerpoint/2010/main" val="351950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401" y="-347962"/>
            <a:ext cx="4751717" cy="2789237"/>
          </a:xfrm>
        </p:spPr>
        <p:txBody>
          <a:bodyPr>
            <a:normAutofit/>
          </a:bodyPr>
          <a:lstStyle/>
          <a:p>
            <a:pPr algn="ctr"/>
            <a:r>
              <a:rPr lang="en-US" b="1" dirty="0" smtClean="0">
                <a:solidFill>
                  <a:schemeClr val="bg1"/>
                </a:solidFill>
              </a:rPr>
              <a:t>International</a:t>
            </a:r>
            <a:br>
              <a:rPr lang="en-US" b="1" dirty="0" smtClean="0">
                <a:solidFill>
                  <a:schemeClr val="bg1"/>
                </a:solidFill>
              </a:rPr>
            </a:br>
            <a:r>
              <a:rPr lang="en-US" b="1" dirty="0" smtClean="0">
                <a:solidFill>
                  <a:schemeClr val="bg1"/>
                </a:solidFill>
              </a:rPr>
              <a:t> Peace Day </a:t>
            </a:r>
            <a:br>
              <a:rPr lang="en-US" b="1" dirty="0" smtClean="0">
                <a:solidFill>
                  <a:schemeClr val="bg1"/>
                </a:solidFill>
              </a:rPr>
            </a:br>
            <a:r>
              <a:rPr lang="en-US" b="1" dirty="0">
                <a:solidFill>
                  <a:schemeClr val="bg1"/>
                </a:solidFill>
              </a:rPr>
              <a:t>D</a:t>
            </a:r>
            <a:r>
              <a:rPr lang="en-US" b="1" dirty="0" smtClean="0">
                <a:solidFill>
                  <a:schemeClr val="bg1"/>
                </a:solidFill>
              </a:rPr>
              <a:t>isplays </a:t>
            </a:r>
            <a:endParaRPr lang="en-US" b="1" dirty="0">
              <a:solidFill>
                <a:schemeClr val="bg1"/>
              </a:solidFill>
            </a:endParaRPr>
          </a:p>
        </p:txBody>
      </p:sp>
      <p:pic>
        <p:nvPicPr>
          <p:cNvPr id="4" name="Picture 3" descr="IMG_1225"/>
          <p:cNvPicPr>
            <a:picLocks noGrp="1" noChangeAspect="1"/>
          </p:cNvPicPr>
          <p:nvPr isPhoto="1"/>
        </p:nvPicPr>
        <p:blipFill rotWithShape="1">
          <a:blip r:embed="rId3" cstate="screen">
            <a:lum/>
            <a:extLst>
              <a:ext uri="{28A0092B-C50C-407E-A947-70E740481C1C}">
                <a14:useLocalDpi xmlns:a14="http://schemas.microsoft.com/office/drawing/2010/main"/>
              </a:ext>
            </a:extLst>
          </a:blip>
          <a:srcRect l="40202" t="23977" r="13145" b="11181"/>
          <a:stretch/>
        </p:blipFill>
        <p:spPr>
          <a:xfrm>
            <a:off x="6164291" y="189780"/>
            <a:ext cx="5865963" cy="6228272"/>
          </a:xfrm>
          <a:prstGeom prst="rect">
            <a:avLst/>
          </a:prstGeom>
          <a:noFill/>
          <a:ln>
            <a:noFill/>
          </a:ln>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9802" b="21188"/>
          <a:stretch/>
        </p:blipFill>
        <p:spPr>
          <a:xfrm>
            <a:off x="207032" y="4054415"/>
            <a:ext cx="5808453" cy="2570671"/>
          </a:xfrm>
          <a:prstGeom prst="rect">
            <a:avLst/>
          </a:prstGeom>
          <a:effectLst>
            <a:outerShdw blurRad="50800" dist="50800" dir="5400000" algn="ctr" rotWithShape="0">
              <a:srgbClr val="000000">
                <a:alpha val="99000"/>
              </a:srgb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5551" b="26613"/>
          <a:stretch/>
        </p:blipFill>
        <p:spPr>
          <a:xfrm>
            <a:off x="586595" y="2096218"/>
            <a:ext cx="5049328" cy="1811547"/>
          </a:xfrm>
          <a:prstGeom prst="rect">
            <a:avLst/>
          </a:prstGeom>
        </p:spPr>
      </p:pic>
      <p:sp>
        <p:nvSpPr>
          <p:cNvPr id="6" name="Slide Number Placeholder 5"/>
          <p:cNvSpPr>
            <a:spLocks noGrp="1"/>
          </p:cNvSpPr>
          <p:nvPr>
            <p:ph type="sldNum" sz="quarter" idx="12"/>
          </p:nvPr>
        </p:nvSpPr>
        <p:spPr/>
        <p:txBody>
          <a:bodyPr/>
          <a:lstStyle/>
          <a:p>
            <a:fld id="{FAF1F52A-4B42-4AA3-B3BC-989AA7304296}" type="slidenum">
              <a:rPr lang="en-US" smtClean="0"/>
              <a:t>8</a:t>
            </a:fld>
            <a:endParaRPr lang="en-US"/>
          </a:p>
        </p:txBody>
      </p:sp>
    </p:spTree>
    <p:extLst>
      <p:ext uri="{BB962C8B-B14F-4D97-AF65-F5344CB8AC3E}">
        <p14:creationId xmlns:p14="http://schemas.microsoft.com/office/powerpoint/2010/main" val="386000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7040" y="0"/>
            <a:ext cx="11040111" cy="1422400"/>
          </a:xfrm>
        </p:spPr>
        <p:txBody>
          <a:bodyPr>
            <a:noAutofit/>
          </a:bodyPr>
          <a:lstStyle/>
          <a:p>
            <a:pPr algn="ctr"/>
            <a:r>
              <a:rPr lang="en-US" sz="6000" b="1" dirty="0" smtClean="0">
                <a:solidFill>
                  <a:schemeClr val="bg1"/>
                </a:solidFill>
              </a:rPr>
              <a:t>China and United States Exchange </a:t>
            </a:r>
            <a:endParaRPr lang="en-US" sz="3600" b="1" dirty="0">
              <a:solidFill>
                <a:schemeClr val="bg1"/>
              </a:solidFill>
            </a:endParaRPr>
          </a:p>
        </p:txBody>
      </p:sp>
      <p:sp>
        <p:nvSpPr>
          <p:cNvPr id="3" name="TextBox 2"/>
          <p:cNvSpPr txBox="1"/>
          <p:nvPr/>
        </p:nvSpPr>
        <p:spPr>
          <a:xfrm>
            <a:off x="0" y="1422401"/>
            <a:ext cx="12435839" cy="5355312"/>
          </a:xfrm>
          <a:prstGeom prst="rect">
            <a:avLst/>
          </a:prstGeom>
          <a:noFill/>
        </p:spPr>
        <p:txBody>
          <a:bodyPr wrap="square" rtlCol="0">
            <a:spAutoFit/>
          </a:bodyPr>
          <a:lstStyle/>
          <a:p>
            <a:r>
              <a:rPr lang="en-US" sz="4000" b="1" dirty="0" smtClean="0">
                <a:solidFill>
                  <a:schemeClr val="bg1"/>
                </a:solidFill>
                <a:effectLst/>
              </a:rPr>
              <a:t>Who:</a:t>
            </a:r>
            <a:r>
              <a:rPr lang="en-US" sz="4000" b="1" dirty="0" smtClean="0">
                <a:effectLst/>
              </a:rPr>
              <a:t> </a:t>
            </a:r>
            <a:r>
              <a:rPr lang="en-US" sz="3600" b="1" dirty="0" smtClean="0">
                <a:effectLst/>
              </a:rPr>
              <a:t>1) </a:t>
            </a:r>
            <a:r>
              <a:rPr lang="en-US" sz="4400" b="1" dirty="0"/>
              <a:t>Chinese Middle School EFL students </a:t>
            </a:r>
          </a:p>
          <a:p>
            <a:r>
              <a:rPr lang="en-US" sz="4000" dirty="0"/>
              <a:t>                </a:t>
            </a:r>
            <a:r>
              <a:rPr lang="en-US" sz="4000" dirty="0" smtClean="0"/>
              <a:t>	</a:t>
            </a:r>
            <a:r>
              <a:rPr lang="en-US" sz="4000" i="1" dirty="0" smtClean="0"/>
              <a:t>at the </a:t>
            </a:r>
            <a:r>
              <a:rPr lang="en-US" sz="4000" i="1" dirty="0" err="1" smtClean="0"/>
              <a:t>Luoyani</a:t>
            </a:r>
            <a:r>
              <a:rPr lang="en-US" sz="4000" i="1" dirty="0" smtClean="0"/>
              <a:t> </a:t>
            </a:r>
            <a:r>
              <a:rPr lang="en-US" sz="4000" i="1" dirty="0" err="1" smtClean="0"/>
              <a:t>Xingwen</a:t>
            </a:r>
            <a:r>
              <a:rPr lang="en-US" sz="4000" i="1" dirty="0" smtClean="0"/>
              <a:t> Middle </a:t>
            </a:r>
            <a:r>
              <a:rPr lang="en-US" sz="4000" i="1" dirty="0"/>
              <a:t>School in </a:t>
            </a:r>
            <a:endParaRPr lang="en-US" sz="4000" i="1" dirty="0" smtClean="0"/>
          </a:p>
          <a:p>
            <a:r>
              <a:rPr lang="en-US" sz="4000" i="1" dirty="0"/>
              <a:t>	</a:t>
            </a:r>
            <a:r>
              <a:rPr lang="en-US" sz="4000" i="1" dirty="0" smtClean="0"/>
              <a:t>		China </a:t>
            </a:r>
            <a:endParaRPr lang="en-US" sz="4000" i="1" dirty="0"/>
          </a:p>
          <a:p>
            <a:r>
              <a:rPr lang="en-US" sz="4000" b="1" dirty="0" smtClean="0">
                <a:effectLst/>
              </a:rPr>
              <a:t>          2) American Middle and Upper School Art Students </a:t>
            </a:r>
            <a:r>
              <a:rPr lang="en-US" sz="3200" b="1" i="1" dirty="0" smtClean="0">
                <a:effectLst/>
              </a:rPr>
              <a:t>                     </a:t>
            </a:r>
          </a:p>
          <a:p>
            <a:r>
              <a:rPr lang="en-US" sz="3600" i="1" dirty="0" smtClean="0">
                <a:effectLst/>
              </a:rPr>
              <a:t>                  	at </a:t>
            </a:r>
            <a:r>
              <a:rPr lang="en-US" sz="4000" i="1" dirty="0" smtClean="0">
                <a:effectLst/>
              </a:rPr>
              <a:t>The Epiphany School of Global Studies</a:t>
            </a:r>
            <a:endParaRPr lang="en-US" sz="4000" dirty="0" smtClean="0">
              <a:effectLst/>
            </a:endParaRPr>
          </a:p>
          <a:p>
            <a:r>
              <a:rPr lang="en-US" sz="4000" b="1" dirty="0" smtClean="0">
                <a:solidFill>
                  <a:schemeClr val="bg1"/>
                </a:solidFill>
                <a:effectLst/>
              </a:rPr>
              <a:t>What: </a:t>
            </a:r>
            <a:r>
              <a:rPr lang="en-US" sz="4000" b="1" dirty="0" smtClean="0"/>
              <a:t>Chinese EFL student writings </a:t>
            </a:r>
            <a:r>
              <a:rPr lang="en-US" sz="4000" dirty="0" smtClean="0"/>
              <a:t>on inner peace or a    </a:t>
            </a:r>
          </a:p>
          <a:p>
            <a:r>
              <a:rPr lang="en-US" sz="4000" dirty="0"/>
              <a:t> </a:t>
            </a:r>
            <a:r>
              <a:rPr lang="en-US" sz="4000" dirty="0" smtClean="0"/>
              <a:t>               	description of a peaceful place and </a:t>
            </a:r>
          </a:p>
          <a:p>
            <a:r>
              <a:rPr lang="en-US" sz="4000" b="1" dirty="0" smtClean="0"/>
              <a:t>             American art students depiction of these writings</a:t>
            </a:r>
            <a:endParaRPr lang="en-US" sz="4000" dirty="0" smtClean="0">
              <a:effectLst/>
            </a:endParaRPr>
          </a:p>
          <a:p>
            <a:pPr marL="285750" indent="-285750">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FAF1F52A-4B42-4AA3-B3BC-989AA7304296}" type="slidenum">
              <a:rPr lang="en-US" smtClean="0"/>
              <a:t>9</a:t>
            </a:fld>
            <a:endParaRPr lang="en-US"/>
          </a:p>
        </p:txBody>
      </p:sp>
      <p:sp>
        <p:nvSpPr>
          <p:cNvPr id="11" name="Rectangle 6"/>
          <p:cNvSpPr>
            <a:spLocks noChangeArrowheads="1"/>
          </p:cNvSpPr>
          <p:nvPr/>
        </p:nvSpPr>
        <p:spPr bwMode="auto">
          <a:xfrm>
            <a:off x="4066178" y="2786190"/>
            <a:ext cx="13837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400" b="0" i="0" u="none" strike="noStrike" cap="none" normalizeH="0" baseline="0" dirty="0" smtClean="0">
                <a:ln>
                  <a:noFill/>
                </a:ln>
                <a:solidFill>
                  <a:schemeClr val="tx1"/>
                </a:solidFill>
                <a:effectLst/>
                <a:latin typeface="Arial" panose="020B0604020202020204" pitchFamily="34" charset="0"/>
              </a:rPr>
              <a:t>(</a:t>
            </a:r>
            <a:r>
              <a:rPr kumimoji="0" lang="en-US" altLang="en-US" sz="2400" b="0" i="0" u="none" strike="noStrike" cap="none" normalizeH="0" baseline="0" dirty="0" err="1" smtClean="0">
                <a:ln>
                  <a:noFill/>
                </a:ln>
                <a:solidFill>
                  <a:schemeClr val="tx1"/>
                </a:solidFill>
                <a:effectLst/>
                <a:latin typeface="Arial" panose="020B0604020202020204" pitchFamily="34" charset="0"/>
              </a:rPr>
              <a:t>罗娅妮</a:t>
            </a:r>
            <a:r>
              <a:rPr kumimoji="0" lang="en-US" altLang="en-US" sz="2400" b="0" i="0" u="none" strike="noStrike" cap="none" normalizeH="0" baseline="0" dirty="0" smtClean="0">
                <a:ln>
                  <a:noFill/>
                </a:ln>
                <a:solidFill>
                  <a:schemeClr val="tx1"/>
                </a:solidFill>
                <a:effectLst/>
                <a:latin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469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24689</TotalTime>
  <Words>749</Words>
  <Application>Microsoft Office PowerPoint</Application>
  <PresentationFormat>Widescreen</PresentationFormat>
  <Paragraphs>152</Paragraphs>
  <Slides>19</Slides>
  <Notes>18</Notes>
  <HiddenSlides>0</HiddenSlides>
  <MMClips>0</MMClips>
  <ScaleCrop>false</ScaleCrop>
  <HeadingPairs>
    <vt:vector size="8" baseType="variant">
      <vt:variant>
        <vt:lpstr>Fonts Used</vt:lpstr>
      </vt:variant>
      <vt:variant>
        <vt:i4>6</vt:i4>
      </vt:variant>
      <vt:variant>
        <vt:lpstr>Theme</vt:lpstr>
      </vt:variant>
      <vt:variant>
        <vt:i4>3</vt:i4>
      </vt:variant>
      <vt:variant>
        <vt:lpstr>Slide Titles</vt:lpstr>
      </vt:variant>
      <vt:variant>
        <vt:i4>19</vt:i4>
      </vt:variant>
      <vt:variant>
        <vt:lpstr>Custom Shows</vt:lpstr>
      </vt:variant>
      <vt:variant>
        <vt:i4>1</vt:i4>
      </vt:variant>
    </vt:vector>
  </HeadingPairs>
  <TitlesOfParts>
    <vt:vector size="29" baseType="lpstr">
      <vt:lpstr>Arial</vt:lpstr>
      <vt:lpstr>Calibri</vt:lpstr>
      <vt:lpstr>Calibri Light</vt:lpstr>
      <vt:lpstr>Source Sans Pro</vt:lpstr>
      <vt:lpstr>Times New Roman</vt:lpstr>
      <vt:lpstr>Wingdings</vt:lpstr>
      <vt:lpstr>Office Theme</vt:lpstr>
      <vt:lpstr>Custom Design</vt:lpstr>
      <vt:lpstr>1_Custom Design</vt:lpstr>
      <vt:lpstr>“Peace Thru Art”</vt:lpstr>
      <vt:lpstr>Wax resist and dye “Peace Hoops” displaying the students message of peace or what peace means to them.</vt:lpstr>
      <vt:lpstr>PowerPoint Presentation</vt:lpstr>
      <vt:lpstr>Pinwheels for Peace  (Pinwheelsforpeace.com)</vt:lpstr>
      <vt:lpstr>Peace Windows inspired by Marc Chagall’s Peace Windows for the United Nations (6th grade).</vt:lpstr>
      <vt:lpstr>Peace Poles for School Community</vt:lpstr>
      <vt:lpstr>Kindergarten: “Peace Garden” inspired by Dale Chihuly’s blown glass flowers.</vt:lpstr>
      <vt:lpstr>International  Peace Day  Displays </vt:lpstr>
      <vt:lpstr>China and United States Exchange </vt:lpstr>
      <vt:lpstr>Art 1 and 2 Assignment:  Illustrate one of the Chinese student’s writings  (“A Small River” by Penglian or “A Charming Place” by Elsa) and write an artist's statement   </vt:lpstr>
      <vt:lpstr>American Art Student’s Assignments </vt:lpstr>
      <vt:lpstr>PowerPoint Presentation</vt:lpstr>
      <vt:lpstr>PowerPoint Presentation</vt:lpstr>
      <vt:lpstr>PowerPoint Presentation</vt:lpstr>
      <vt:lpstr> Example of Upper School Thematic Unit:  ​Project #1:  Research three different international art works on peace.    Create a short Powerpoint to share your findings with the class.  Project #2:  Choose one of these works and write an Ekphrasis poem about it. ​ Project #3:  Create your own artwork on peace inspired by one of the         international art works that you researched.  Create a Powerpoint that including your artwork and its inspiration      and your artist’s statement explaining how their connection and       how they relate to the theme of peace.      </vt:lpstr>
      <vt:lpstr>PowerPoint Presentation</vt:lpstr>
      <vt:lpstr> Peace: Ekphrasis poem</vt:lpstr>
      <vt:lpstr>“Peace Thru Art”</vt:lpstr>
      <vt:lpstr>References </vt:lpstr>
      <vt:lpstr>pres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“Peace Thru Art”</dc:title>
  <dc:creator>Jodi</dc:creator>
  <cp:lastModifiedBy>Jodi</cp:lastModifiedBy>
  <cp:revision>124</cp:revision>
  <cp:lastPrinted>2017-07-24T19:34:21Z</cp:lastPrinted>
  <dcterms:created xsi:type="dcterms:W3CDTF">2017-06-13T15:07:37Z</dcterms:created>
  <dcterms:modified xsi:type="dcterms:W3CDTF">2017-07-26T14:47:28Z</dcterms:modified>
</cp:coreProperties>
</file>